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4"/>
  </p:notesMasterIdLst>
  <p:sldIdLst>
    <p:sldId id="256" r:id="rId2"/>
    <p:sldId id="257" r:id="rId3"/>
    <p:sldId id="269" r:id="rId4"/>
    <p:sldId id="270" r:id="rId5"/>
    <p:sldId id="264" r:id="rId6"/>
    <p:sldId id="271" r:id="rId7"/>
    <p:sldId id="260" r:id="rId8"/>
    <p:sldId id="261" r:id="rId9"/>
    <p:sldId id="273" r:id="rId10"/>
    <p:sldId id="267" r:id="rId11"/>
    <p:sldId id="274" r:id="rId12"/>
    <p:sldId id="275" r:id="rId13"/>
  </p:sldIdLst>
  <p:sldSz cx="12207875"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iel van der Vigh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976"/>
    <a:srgbClr val="BFD3F6"/>
    <a:srgbClr val="3E5BFF"/>
    <a:srgbClr val="005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51"/>
    <p:restoredTop sz="94794"/>
  </p:normalViewPr>
  <p:slideViewPr>
    <p:cSldViewPr snapToGrid="0">
      <p:cViewPr varScale="1">
        <p:scale>
          <a:sx n="63" d="100"/>
          <a:sy n="63" d="100"/>
        </p:scale>
        <p:origin x="1084" y="56"/>
      </p:cViewPr>
      <p:guideLst>
        <p:guide orient="horz" pos="2160"/>
        <p:guide pos="384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143000" y="4343400"/>
            <a:ext cx="3352800" cy="4114800"/>
          </a:xfrm>
          <a:prstGeom prst="rect">
            <a:avLst/>
          </a:prstGeom>
          <a:noFill/>
          <a:ln>
            <a:noFill/>
          </a:ln>
        </p:spPr>
        <p:txBody>
          <a:bodyPr spcFirstLastPara="1" wrap="square" lIns="0" tIns="45700" rIns="91425" bIns="45700"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60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60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60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60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60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hdr" idx="3"/>
          </p:nvPr>
        </p:nvSpPr>
        <p:spPr>
          <a:xfrm>
            <a:off x="1143000" y="152400"/>
            <a:ext cx="3352800" cy="457200"/>
          </a:xfrm>
          <a:prstGeom prst="rect">
            <a:avLst/>
          </a:prstGeom>
          <a:noFill/>
          <a:ln>
            <a:noFill/>
          </a:ln>
        </p:spPr>
        <p:txBody>
          <a:bodyPr spcFirstLastPara="1" wrap="square" lIns="0" tIns="45700" rIns="91425" bIns="45700" anchor="t" anchorCtr="0"/>
          <a:lstStyle>
            <a:lvl1pPr marR="0" lvl="0" algn="l" rtl="0">
              <a:spcBef>
                <a:spcPts val="0"/>
              </a:spcBef>
              <a:spcAft>
                <a:spcPts val="0"/>
              </a:spcAft>
              <a:buSzPts val="1400"/>
              <a:buNone/>
              <a:defRPr sz="900" b="0" i="0" u="none" strike="noStrike" cap="none">
                <a:solidFill>
                  <a:srgbClr val="FE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648200" y="152400"/>
            <a:ext cx="1676400" cy="457200"/>
          </a:xfrm>
          <a:prstGeom prst="rect">
            <a:avLst/>
          </a:prstGeom>
          <a:noFill/>
          <a:ln>
            <a:noFill/>
          </a:ln>
        </p:spPr>
        <p:txBody>
          <a:bodyPr spcFirstLastPara="1" wrap="square" lIns="91425" tIns="45700" rIns="0" bIns="45700" anchor="t" anchorCtr="0"/>
          <a:lstStyle>
            <a:lvl1pPr marR="0" lvl="0" algn="r"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1143000" y="8534400"/>
            <a:ext cx="3352800" cy="457200"/>
          </a:xfrm>
          <a:prstGeom prst="rect">
            <a:avLst/>
          </a:prstGeom>
          <a:noFill/>
          <a:ln>
            <a:noFill/>
          </a:ln>
        </p:spPr>
        <p:txBody>
          <a:bodyPr spcFirstLastPara="1" wrap="square" lIns="0" tIns="45700" rIns="91425" bIns="45700" anchor="b" anchorCtr="0"/>
          <a:lstStyle>
            <a:lvl1pPr marR="0" lvl="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638800" y="8534400"/>
            <a:ext cx="685800" cy="457200"/>
          </a:xfrm>
          <a:prstGeom prst="rect">
            <a:avLst/>
          </a:prstGeom>
          <a:noFill/>
          <a:ln>
            <a:noFill/>
          </a:ln>
        </p:spPr>
        <p:txBody>
          <a:bodyPr spcFirstLastPara="1" wrap="square" lIns="91425" tIns="45700" rIns="0" bIns="45700" anchor="b" anchorCtr="0">
            <a:noAutofit/>
          </a:bodyPr>
          <a:lstStyle/>
          <a:p>
            <a:pPr marL="0" marR="0" lvl="0" indent="0" algn="r" rtl="0">
              <a:spcBef>
                <a:spcPts val="0"/>
              </a:spcBef>
              <a:spcAft>
                <a:spcPts val="0"/>
              </a:spcAft>
              <a:buNone/>
            </a:pPr>
            <a:fld id="{00000000-1234-1234-1234-123412341234}" type="slidenum">
              <a:rPr lang="nl-NL" sz="900" b="0" i="0" u="none" strike="noStrike" cap="none">
                <a:solidFill>
                  <a:schemeClr val="dk1"/>
                </a:solidFill>
                <a:latin typeface="Arial"/>
                <a:ea typeface="Arial"/>
                <a:cs typeface="Arial"/>
                <a:sym typeface="Arial"/>
              </a:rPr>
              <a:t>‹nr.›</a:t>
            </a:fld>
            <a:endParaRPr sz="9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1143000" y="4343400"/>
            <a:ext cx="3352800" cy="41148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None/>
            </a:pPr>
            <a:r>
              <a:rPr lang="nl-NL"/>
              <a:t>Fijn dat jullie er zijn. </a:t>
            </a:r>
            <a:endParaRPr/>
          </a:p>
          <a:p>
            <a:pPr marL="0" lvl="0" indent="0" algn="l" rtl="0">
              <a:spcBef>
                <a:spcPts val="960"/>
              </a:spcBef>
              <a:spcAft>
                <a:spcPts val="0"/>
              </a:spcAft>
              <a:buNone/>
            </a:pPr>
            <a:r>
              <a:rPr lang="nl-NL"/>
              <a:t>gast bij TKI Urban Energy, het deel van de Topsector Energie dat zich richt op de gebouwde omgeving. </a:t>
            </a:r>
            <a:endParaRPr/>
          </a:p>
          <a:p>
            <a:pPr marL="0" lvl="0" indent="0" algn="l" rtl="0">
              <a:spcBef>
                <a:spcPts val="960"/>
              </a:spcBef>
              <a:spcAft>
                <a:spcPts val="0"/>
              </a:spcAft>
              <a:buNone/>
            </a:pPr>
            <a:r>
              <a:rPr lang="nl-NL"/>
              <a:t>iedereen betrokken, wonen en werken in  gebouwen. </a:t>
            </a:r>
            <a:endParaRPr/>
          </a:p>
        </p:txBody>
      </p:sp>
      <p:sp>
        <p:nvSpPr>
          <p:cNvPr id="78" name="Google Shape;78;p1:notes"/>
          <p:cNvSpPr txBox="1">
            <a:spLocks noGrp="1"/>
          </p:cNvSpPr>
          <p:nvPr>
            <p:ph type="dt" idx="10"/>
          </p:nvPr>
        </p:nvSpPr>
        <p:spPr>
          <a:xfrm>
            <a:off x="4648200" y="152400"/>
            <a:ext cx="1676400" cy="457200"/>
          </a:xfrm>
          <a:prstGeom prst="rect">
            <a:avLst/>
          </a:prstGeom>
          <a:noFill/>
          <a:ln>
            <a:noFill/>
          </a:ln>
        </p:spPr>
        <p:txBody>
          <a:bodyPr spcFirstLastPara="1" wrap="square" lIns="91425" tIns="45700" rIns="0" bIns="45700" anchor="t" anchorCtr="0">
            <a:noAutofit/>
          </a:bodyPr>
          <a:lstStyle/>
          <a:p>
            <a:pPr marL="0" lvl="0" indent="0" algn="r" rtl="0">
              <a:spcBef>
                <a:spcPts val="0"/>
              </a:spcBef>
              <a:spcAft>
                <a:spcPts val="0"/>
              </a:spcAft>
              <a:buNone/>
            </a:pPr>
            <a:r>
              <a:rPr lang="nl-NL"/>
              <a:t>3/5/2019</a:t>
            </a:r>
            <a:endParaRPr/>
          </a:p>
        </p:txBody>
      </p:sp>
      <p:sp>
        <p:nvSpPr>
          <p:cNvPr id="79" name="Google Shape;79;p1:notes"/>
          <p:cNvSpPr txBox="1">
            <a:spLocks noGrp="1"/>
          </p:cNvSpPr>
          <p:nvPr>
            <p:ph type="sldNum" idx="12"/>
          </p:nvPr>
        </p:nvSpPr>
        <p:spPr>
          <a:xfrm>
            <a:off x="5638800" y="8534400"/>
            <a:ext cx="685800" cy="457200"/>
          </a:xfrm>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1143000" y="4343400"/>
            <a:ext cx="3352800" cy="41148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None/>
            </a:pPr>
            <a:r>
              <a:rPr lang="nl-NL"/>
              <a:t>Verbinding is een suf woord, maar belangrijk: technisch tussen componenten is het cruciaal en ook tussen partijen en mensen. </a:t>
            </a:r>
            <a:endParaRPr/>
          </a:p>
          <a:p>
            <a:pPr marL="0" lvl="0" indent="0" algn="l" rtl="0">
              <a:spcBef>
                <a:spcPts val="960"/>
              </a:spcBef>
              <a:spcAft>
                <a:spcPts val="0"/>
              </a:spcAft>
              <a:buNone/>
            </a:pPr>
            <a:r>
              <a:rPr lang="nl-NL"/>
              <a:t>TKI Urban Energy is een programma én een netwerk van mensen en innovaties. Mocht je nog partijen missen in je consortium, kunnen we meedenken of mensen tippen. Veruit de meeste projecten in ons programma ontwikkelen uiteindelijk producten of diensten. Soms laten we ook iets uitzoeken. We hebben bijv een cyber security handleiding die u kunt downloaden. Ook hebben we o.b.v. nationale en internationale innovatieprojecten voor bestaande bouw, een overzicht laten opstellen van concepten en innovatiebehoeftes. </a:t>
            </a:r>
            <a:endParaRPr/>
          </a:p>
        </p:txBody>
      </p:sp>
      <p:sp>
        <p:nvSpPr>
          <p:cNvPr id="85" name="Google Shape;85;p2:notes"/>
          <p:cNvSpPr txBox="1">
            <a:spLocks noGrp="1"/>
          </p:cNvSpPr>
          <p:nvPr>
            <p:ph type="dt" idx="10"/>
          </p:nvPr>
        </p:nvSpPr>
        <p:spPr>
          <a:xfrm>
            <a:off x="4648200" y="152400"/>
            <a:ext cx="1676400" cy="457200"/>
          </a:xfrm>
          <a:prstGeom prst="rect">
            <a:avLst/>
          </a:prstGeom>
          <a:noFill/>
          <a:ln>
            <a:noFill/>
          </a:ln>
        </p:spPr>
        <p:txBody>
          <a:bodyPr spcFirstLastPara="1" wrap="square" lIns="91425" tIns="45700" rIns="0" bIns="45700" anchor="t" anchorCtr="0">
            <a:noAutofit/>
          </a:bodyPr>
          <a:lstStyle/>
          <a:p>
            <a:pPr marL="0" lvl="0" indent="0" algn="r" rtl="0">
              <a:spcBef>
                <a:spcPts val="0"/>
              </a:spcBef>
              <a:spcAft>
                <a:spcPts val="0"/>
              </a:spcAft>
              <a:buNone/>
            </a:pPr>
            <a:r>
              <a:rPr lang="nl-NL"/>
              <a:t>3/5/2019</a:t>
            </a:r>
            <a:endParaRPr/>
          </a:p>
        </p:txBody>
      </p:sp>
      <p:sp>
        <p:nvSpPr>
          <p:cNvPr id="86" name="Google Shape;86;p2:notes"/>
          <p:cNvSpPr txBox="1">
            <a:spLocks noGrp="1"/>
          </p:cNvSpPr>
          <p:nvPr>
            <p:ph type="sldNum" idx="12"/>
          </p:nvPr>
        </p:nvSpPr>
        <p:spPr>
          <a:xfrm>
            <a:off x="5638800" y="8534400"/>
            <a:ext cx="685800" cy="457200"/>
          </a:xfrm>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1143000" y="4343400"/>
            <a:ext cx="3352800" cy="41148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None/>
            </a:pPr>
            <a:endParaRPr/>
          </a:p>
        </p:txBody>
      </p:sp>
      <p:sp>
        <p:nvSpPr>
          <p:cNvPr id="107" name="Google Shape;107;p3:notes"/>
          <p:cNvSpPr txBox="1">
            <a:spLocks noGrp="1"/>
          </p:cNvSpPr>
          <p:nvPr>
            <p:ph type="dt" idx="10"/>
          </p:nvPr>
        </p:nvSpPr>
        <p:spPr>
          <a:xfrm>
            <a:off x="4648200" y="152400"/>
            <a:ext cx="1676400" cy="457200"/>
          </a:xfrm>
          <a:prstGeom prst="rect">
            <a:avLst/>
          </a:prstGeom>
          <a:noFill/>
          <a:ln>
            <a:noFill/>
          </a:ln>
        </p:spPr>
        <p:txBody>
          <a:bodyPr spcFirstLastPara="1" wrap="square" lIns="91425" tIns="45700" rIns="0" bIns="45700" anchor="t" anchorCtr="0">
            <a:noAutofit/>
          </a:bodyPr>
          <a:lstStyle/>
          <a:p>
            <a:pPr marL="0" lvl="0" indent="0" algn="r" rtl="0">
              <a:spcBef>
                <a:spcPts val="0"/>
              </a:spcBef>
              <a:spcAft>
                <a:spcPts val="0"/>
              </a:spcAft>
              <a:buNone/>
            </a:pPr>
            <a:r>
              <a:rPr lang="nl-NL"/>
              <a:t>3/5/2019</a:t>
            </a:r>
            <a:endParaRPr/>
          </a:p>
        </p:txBody>
      </p:sp>
      <p:sp>
        <p:nvSpPr>
          <p:cNvPr id="108" name="Google Shape;108;p3:notes"/>
          <p:cNvSpPr txBox="1">
            <a:spLocks noGrp="1"/>
          </p:cNvSpPr>
          <p:nvPr>
            <p:ph type="sldNum" idx="12"/>
          </p:nvPr>
        </p:nvSpPr>
        <p:spPr>
          <a:xfrm>
            <a:off x="5638800" y="8534400"/>
            <a:ext cx="685800" cy="457200"/>
          </a:xfrm>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extLst>
      <p:ext uri="{BB962C8B-B14F-4D97-AF65-F5344CB8AC3E}">
        <p14:creationId xmlns:p14="http://schemas.microsoft.com/office/powerpoint/2010/main" val="2028164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1143000" y="4343400"/>
            <a:ext cx="3352800" cy="41148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None/>
            </a:pPr>
            <a:endParaRPr/>
          </a:p>
        </p:txBody>
      </p:sp>
      <p:sp>
        <p:nvSpPr>
          <p:cNvPr id="107" name="Google Shape;107;p3:notes"/>
          <p:cNvSpPr txBox="1">
            <a:spLocks noGrp="1"/>
          </p:cNvSpPr>
          <p:nvPr>
            <p:ph type="dt" idx="10"/>
          </p:nvPr>
        </p:nvSpPr>
        <p:spPr>
          <a:xfrm>
            <a:off x="4648200" y="152400"/>
            <a:ext cx="1676400" cy="457200"/>
          </a:xfrm>
          <a:prstGeom prst="rect">
            <a:avLst/>
          </a:prstGeom>
          <a:noFill/>
          <a:ln>
            <a:noFill/>
          </a:ln>
        </p:spPr>
        <p:txBody>
          <a:bodyPr spcFirstLastPara="1" wrap="square" lIns="91425" tIns="45700" rIns="0" bIns="45700" anchor="t" anchorCtr="0">
            <a:noAutofit/>
          </a:bodyPr>
          <a:lstStyle/>
          <a:p>
            <a:pPr marL="0" lvl="0" indent="0" algn="r" rtl="0">
              <a:spcBef>
                <a:spcPts val="0"/>
              </a:spcBef>
              <a:spcAft>
                <a:spcPts val="0"/>
              </a:spcAft>
              <a:buNone/>
            </a:pPr>
            <a:r>
              <a:rPr lang="nl-NL"/>
              <a:t>3/5/2019</a:t>
            </a:r>
            <a:endParaRPr/>
          </a:p>
        </p:txBody>
      </p:sp>
      <p:sp>
        <p:nvSpPr>
          <p:cNvPr id="108" name="Google Shape;108;p3:notes"/>
          <p:cNvSpPr txBox="1">
            <a:spLocks noGrp="1"/>
          </p:cNvSpPr>
          <p:nvPr>
            <p:ph type="sldNum" idx="12"/>
          </p:nvPr>
        </p:nvSpPr>
        <p:spPr>
          <a:xfrm>
            <a:off x="5638800" y="8534400"/>
            <a:ext cx="685800" cy="457200"/>
          </a:xfrm>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4</a:t>
            </a:fld>
            <a:endParaRPr/>
          </a:p>
        </p:txBody>
      </p:sp>
    </p:spTree>
    <p:extLst>
      <p:ext uri="{BB962C8B-B14F-4D97-AF65-F5344CB8AC3E}">
        <p14:creationId xmlns:p14="http://schemas.microsoft.com/office/powerpoint/2010/main" val="32330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1143000" y="4343400"/>
            <a:ext cx="3352800" cy="41148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None/>
            </a:pPr>
            <a:endParaRPr/>
          </a:p>
        </p:txBody>
      </p:sp>
      <p:sp>
        <p:nvSpPr>
          <p:cNvPr id="178" name="Google Shape;178;p9:notes"/>
          <p:cNvSpPr txBox="1">
            <a:spLocks noGrp="1"/>
          </p:cNvSpPr>
          <p:nvPr>
            <p:ph type="dt" idx="10"/>
          </p:nvPr>
        </p:nvSpPr>
        <p:spPr>
          <a:xfrm>
            <a:off x="4648200" y="152400"/>
            <a:ext cx="1676400" cy="457200"/>
          </a:xfrm>
          <a:prstGeom prst="rect">
            <a:avLst/>
          </a:prstGeom>
          <a:noFill/>
          <a:ln>
            <a:noFill/>
          </a:ln>
        </p:spPr>
        <p:txBody>
          <a:bodyPr spcFirstLastPara="1" wrap="square" lIns="91425" tIns="45700" rIns="0" bIns="45700" anchor="t" anchorCtr="0">
            <a:noAutofit/>
          </a:bodyPr>
          <a:lstStyle/>
          <a:p>
            <a:pPr marL="0" lvl="0" indent="0" algn="r" rtl="0">
              <a:spcBef>
                <a:spcPts val="0"/>
              </a:spcBef>
              <a:spcAft>
                <a:spcPts val="0"/>
              </a:spcAft>
              <a:buNone/>
            </a:pPr>
            <a:r>
              <a:rPr lang="nl-NL"/>
              <a:t>3/5/2019</a:t>
            </a:r>
            <a:endParaRPr/>
          </a:p>
        </p:txBody>
      </p:sp>
      <p:sp>
        <p:nvSpPr>
          <p:cNvPr id="179" name="Google Shape;179;p9:notes"/>
          <p:cNvSpPr txBox="1">
            <a:spLocks noGrp="1"/>
          </p:cNvSpPr>
          <p:nvPr>
            <p:ph type="sldNum" idx="12"/>
          </p:nvPr>
        </p:nvSpPr>
        <p:spPr>
          <a:xfrm>
            <a:off x="5638800" y="8534400"/>
            <a:ext cx="685800" cy="457200"/>
          </a:xfrm>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1143000" y="4343400"/>
            <a:ext cx="3352800" cy="41148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None/>
            </a:pPr>
            <a:r>
              <a:rPr lang="nl-NL" dirty="0"/>
              <a:t>Benieuwd hoe jullie die toekomst zien. </a:t>
            </a:r>
            <a:endParaRPr dirty="0"/>
          </a:p>
          <a:p>
            <a:pPr marL="0" lvl="0" indent="0" algn="l" rtl="0">
              <a:spcBef>
                <a:spcPts val="960"/>
              </a:spcBef>
              <a:spcAft>
                <a:spcPts val="0"/>
              </a:spcAft>
              <a:buNone/>
            </a:pPr>
            <a:r>
              <a:rPr lang="nl-NL" dirty="0"/>
              <a:t>Eén ding weten we al: voor wie. </a:t>
            </a:r>
            <a:endParaRPr dirty="0"/>
          </a:p>
          <a:p>
            <a:pPr marL="0" lvl="0" indent="0" algn="l" rtl="0">
              <a:spcBef>
                <a:spcPts val="960"/>
              </a:spcBef>
              <a:spcAft>
                <a:spcPts val="0"/>
              </a:spcAft>
              <a:buNone/>
            </a:pPr>
            <a:r>
              <a:rPr lang="nl-NL" dirty="0"/>
              <a:t>Mensen zoals Nienke en Gijs die prettig willen leven. </a:t>
            </a:r>
            <a:endParaRPr dirty="0"/>
          </a:p>
        </p:txBody>
      </p:sp>
      <p:sp>
        <p:nvSpPr>
          <p:cNvPr id="135" name="Google Shape;135;p5:notes"/>
          <p:cNvSpPr txBox="1">
            <a:spLocks noGrp="1"/>
          </p:cNvSpPr>
          <p:nvPr>
            <p:ph type="dt" idx="10"/>
          </p:nvPr>
        </p:nvSpPr>
        <p:spPr>
          <a:xfrm>
            <a:off x="4648200" y="152400"/>
            <a:ext cx="1676400" cy="457200"/>
          </a:xfrm>
          <a:prstGeom prst="rect">
            <a:avLst/>
          </a:prstGeom>
          <a:noFill/>
          <a:ln>
            <a:noFill/>
          </a:ln>
        </p:spPr>
        <p:txBody>
          <a:bodyPr spcFirstLastPara="1" wrap="square" lIns="91425" tIns="45700" rIns="0" bIns="45700" anchor="t" anchorCtr="0">
            <a:noAutofit/>
          </a:bodyPr>
          <a:lstStyle/>
          <a:p>
            <a:pPr marL="0" lvl="0" indent="0" algn="r" rtl="0">
              <a:spcBef>
                <a:spcPts val="0"/>
              </a:spcBef>
              <a:spcAft>
                <a:spcPts val="0"/>
              </a:spcAft>
              <a:buNone/>
            </a:pPr>
            <a:r>
              <a:rPr lang="nl-NL"/>
              <a:t>3/5/2019</a:t>
            </a:r>
            <a:endParaRPr/>
          </a:p>
        </p:txBody>
      </p:sp>
      <p:sp>
        <p:nvSpPr>
          <p:cNvPr id="136" name="Google Shape;136;p5:notes"/>
          <p:cNvSpPr txBox="1">
            <a:spLocks noGrp="1"/>
          </p:cNvSpPr>
          <p:nvPr>
            <p:ph type="sldNum" idx="12"/>
          </p:nvPr>
        </p:nvSpPr>
        <p:spPr>
          <a:xfrm>
            <a:off x="5638800" y="8534400"/>
            <a:ext cx="685800" cy="457200"/>
          </a:xfrm>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6:notes"/>
          <p:cNvSpPr txBox="1">
            <a:spLocks noGrp="1"/>
          </p:cNvSpPr>
          <p:nvPr>
            <p:ph type="body" idx="1"/>
          </p:nvPr>
        </p:nvSpPr>
        <p:spPr>
          <a:xfrm>
            <a:off x="1143000" y="4343400"/>
            <a:ext cx="3352800" cy="41148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None/>
            </a:pPr>
            <a:endParaRPr/>
          </a:p>
        </p:txBody>
      </p:sp>
      <p:sp>
        <p:nvSpPr>
          <p:cNvPr id="147" name="Google Shape;147;p6:notes"/>
          <p:cNvSpPr txBox="1">
            <a:spLocks noGrp="1"/>
          </p:cNvSpPr>
          <p:nvPr>
            <p:ph type="dt" idx="10"/>
          </p:nvPr>
        </p:nvSpPr>
        <p:spPr>
          <a:xfrm>
            <a:off x="4648200" y="152400"/>
            <a:ext cx="1676400" cy="457200"/>
          </a:xfrm>
          <a:prstGeom prst="rect">
            <a:avLst/>
          </a:prstGeom>
          <a:noFill/>
          <a:ln>
            <a:noFill/>
          </a:ln>
        </p:spPr>
        <p:txBody>
          <a:bodyPr spcFirstLastPara="1" wrap="square" lIns="91425" tIns="45700" rIns="0" bIns="45700" anchor="t" anchorCtr="0">
            <a:noAutofit/>
          </a:bodyPr>
          <a:lstStyle/>
          <a:p>
            <a:pPr marL="0" lvl="0" indent="0" algn="r" rtl="0">
              <a:spcBef>
                <a:spcPts val="0"/>
              </a:spcBef>
              <a:spcAft>
                <a:spcPts val="0"/>
              </a:spcAft>
              <a:buNone/>
            </a:pPr>
            <a:r>
              <a:rPr lang="nl-NL"/>
              <a:t>3/5/2019</a:t>
            </a:r>
            <a:endParaRPr/>
          </a:p>
        </p:txBody>
      </p:sp>
      <p:sp>
        <p:nvSpPr>
          <p:cNvPr id="148" name="Google Shape;148;p6:notes"/>
          <p:cNvSpPr txBox="1">
            <a:spLocks noGrp="1"/>
          </p:cNvSpPr>
          <p:nvPr>
            <p:ph type="sldNum" idx="12"/>
          </p:nvPr>
        </p:nvSpPr>
        <p:spPr>
          <a:xfrm>
            <a:off x="5638800" y="8534400"/>
            <a:ext cx="685800" cy="457200"/>
          </a:xfrm>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2:notes"/>
          <p:cNvSpPr txBox="1">
            <a:spLocks noGrp="1"/>
          </p:cNvSpPr>
          <p:nvPr>
            <p:ph type="body" idx="1"/>
          </p:nvPr>
        </p:nvSpPr>
        <p:spPr>
          <a:xfrm>
            <a:off x="1143000" y="4343400"/>
            <a:ext cx="3352800" cy="41148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None/>
            </a:pPr>
            <a:endParaRPr/>
          </a:p>
        </p:txBody>
      </p:sp>
      <p:sp>
        <p:nvSpPr>
          <p:cNvPr id="218" name="Google Shape;218;p12:notes"/>
          <p:cNvSpPr txBox="1">
            <a:spLocks noGrp="1"/>
          </p:cNvSpPr>
          <p:nvPr>
            <p:ph type="dt" idx="10"/>
          </p:nvPr>
        </p:nvSpPr>
        <p:spPr>
          <a:xfrm>
            <a:off x="4648200" y="152400"/>
            <a:ext cx="1676400" cy="457200"/>
          </a:xfrm>
          <a:prstGeom prst="rect">
            <a:avLst/>
          </a:prstGeom>
          <a:noFill/>
          <a:ln>
            <a:noFill/>
          </a:ln>
        </p:spPr>
        <p:txBody>
          <a:bodyPr spcFirstLastPara="1" wrap="square" lIns="91425" tIns="45700" rIns="0" bIns="45700" anchor="t" anchorCtr="0">
            <a:noAutofit/>
          </a:bodyPr>
          <a:lstStyle/>
          <a:p>
            <a:pPr marL="0" lvl="0" indent="0" algn="r" rtl="0">
              <a:spcBef>
                <a:spcPts val="0"/>
              </a:spcBef>
              <a:spcAft>
                <a:spcPts val="0"/>
              </a:spcAft>
              <a:buNone/>
            </a:pPr>
            <a:r>
              <a:rPr lang="nl-NL"/>
              <a:t>3/5/2019</a:t>
            </a:r>
            <a:endParaRPr/>
          </a:p>
        </p:txBody>
      </p:sp>
      <p:sp>
        <p:nvSpPr>
          <p:cNvPr id="219" name="Google Shape;219;p12:notes"/>
          <p:cNvSpPr txBox="1">
            <a:spLocks noGrp="1"/>
          </p:cNvSpPr>
          <p:nvPr>
            <p:ph type="sldNum" idx="12"/>
          </p:nvPr>
        </p:nvSpPr>
        <p:spPr>
          <a:xfrm>
            <a:off x="5638800" y="8534400"/>
            <a:ext cx="685800" cy="457200"/>
          </a:xfrm>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p:cSld name="Titeldia">
    <p:spTree>
      <p:nvGrpSpPr>
        <p:cNvPr id="1" name="Shape 16"/>
        <p:cNvGrpSpPr/>
        <p:nvPr/>
      </p:nvGrpSpPr>
      <p:grpSpPr>
        <a:xfrm>
          <a:off x="0" y="0"/>
          <a:ext cx="0" cy="0"/>
          <a:chOff x="0" y="0"/>
          <a:chExt cx="0" cy="0"/>
        </a:xfrm>
      </p:grpSpPr>
      <p:pic>
        <p:nvPicPr>
          <p:cNvPr id="17" name="Google Shape;17;p2" descr="TUEheader2.jpg"/>
          <p:cNvPicPr preferRelativeResize="0"/>
          <p:nvPr/>
        </p:nvPicPr>
        <p:blipFill rotWithShape="1">
          <a:blip r:embed="rId2">
            <a:alphaModFix/>
          </a:blip>
          <a:srcRect/>
          <a:stretch/>
        </p:blipFill>
        <p:spPr>
          <a:xfrm>
            <a:off x="1684337" y="1536232"/>
            <a:ext cx="9074152" cy="2789663"/>
          </a:xfrm>
          <a:prstGeom prst="rect">
            <a:avLst/>
          </a:prstGeom>
          <a:noFill/>
          <a:ln>
            <a:noFill/>
          </a:ln>
        </p:spPr>
      </p:pic>
      <p:sp>
        <p:nvSpPr>
          <p:cNvPr id="18" name="Google Shape;18;p2"/>
          <p:cNvSpPr/>
          <p:nvPr/>
        </p:nvSpPr>
        <p:spPr>
          <a:xfrm>
            <a:off x="712126" y="457200"/>
            <a:ext cx="10987088" cy="3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 name="Google Shape;19;p2"/>
          <p:cNvSpPr/>
          <p:nvPr/>
        </p:nvSpPr>
        <p:spPr>
          <a:xfrm>
            <a:off x="11292285" y="5875867"/>
            <a:ext cx="813858" cy="685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2"/>
          <p:cNvSpPr/>
          <p:nvPr/>
        </p:nvSpPr>
        <p:spPr>
          <a:xfrm>
            <a:off x="0" y="3962400"/>
            <a:ext cx="12207875" cy="2747432"/>
          </a:xfrm>
          <a:prstGeom prst="rect">
            <a:avLst/>
          </a:prstGeom>
          <a:gradFill>
            <a:gsLst>
              <a:gs pos="0">
                <a:srgbClr val="EFEEF1"/>
              </a:gs>
              <a:gs pos="80000">
                <a:srgbClr val="E9E8E9">
                  <a:alpha val="0"/>
                </a:srgbClr>
              </a:gs>
              <a:gs pos="100000">
                <a:srgbClr val="E9E8E9">
                  <a:alpha val="0"/>
                </a:srgbClr>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 name="Google Shape;21;p2"/>
          <p:cNvSpPr/>
          <p:nvPr/>
        </p:nvSpPr>
        <p:spPr>
          <a:xfrm>
            <a:off x="-3764095" y="6858000"/>
            <a:ext cx="19736064" cy="5029200"/>
          </a:xfrm>
          <a:prstGeom prst="rect">
            <a:avLst/>
          </a:prstGeom>
          <a:solidFill>
            <a:srgbClr val="8F99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2" name="Google Shape;22;p2"/>
          <p:cNvSpPr txBox="1">
            <a:spLocks noGrp="1"/>
          </p:cNvSpPr>
          <p:nvPr>
            <p:ph type="ctrTitle"/>
          </p:nvPr>
        </p:nvSpPr>
        <p:spPr>
          <a:xfrm>
            <a:off x="1729450" y="4343404"/>
            <a:ext cx="9257639" cy="838199"/>
          </a:xfrm>
          <a:prstGeom prst="rect">
            <a:avLst/>
          </a:prstGeom>
          <a:noFill/>
          <a:ln>
            <a:noFill/>
          </a:ln>
        </p:spPr>
        <p:txBody>
          <a:bodyPr spcFirstLastPara="1" wrap="square" lIns="0" tIns="0" rIns="91425" bIns="45700" anchor="t" anchorCtr="0"/>
          <a:lstStyle>
            <a:lvl1pPr lvl="0" algn="ctr">
              <a:spcBef>
                <a:spcPts val="0"/>
              </a:spcBef>
              <a:spcAft>
                <a:spcPts val="0"/>
              </a:spcAft>
              <a:buSzPts val="1400"/>
              <a:buNone/>
              <a:defRPr sz="3600" b="0">
                <a:solidFill>
                  <a:schemeClr val="dk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1729450" y="5181604"/>
            <a:ext cx="9257639" cy="761999"/>
          </a:xfrm>
          <a:prstGeom prst="rect">
            <a:avLst/>
          </a:prstGeom>
          <a:noFill/>
          <a:ln>
            <a:noFill/>
          </a:ln>
        </p:spPr>
        <p:txBody>
          <a:bodyPr spcFirstLastPara="1" wrap="square" lIns="0" tIns="0" rIns="108000" bIns="0" anchor="t" anchorCtr="0"/>
          <a:lstStyle>
            <a:lvl1pPr lvl="0" algn="ctr">
              <a:spcBef>
                <a:spcPts val="480"/>
              </a:spcBef>
              <a:spcAft>
                <a:spcPts val="0"/>
              </a:spcAft>
              <a:buSzPts val="2400"/>
              <a:buNone/>
              <a:defRPr sz="2400" b="0">
                <a:solidFill>
                  <a:schemeClr val="dk1"/>
                </a:solidFill>
              </a:defRPr>
            </a:lvl1pPr>
            <a:lvl2pPr lvl="1" algn="ctr">
              <a:spcBef>
                <a:spcPts val="600"/>
              </a:spcBef>
              <a:spcAft>
                <a:spcPts val="0"/>
              </a:spcAft>
              <a:buSzPts val="2200"/>
              <a:buNone/>
              <a:defRPr>
                <a:solidFill>
                  <a:srgbClr val="949494"/>
                </a:solidFill>
              </a:defRPr>
            </a:lvl2pPr>
            <a:lvl3pPr lvl="2" algn="ctr">
              <a:spcBef>
                <a:spcPts val="438"/>
              </a:spcBef>
              <a:spcAft>
                <a:spcPts val="0"/>
              </a:spcAft>
              <a:buClr>
                <a:srgbClr val="949494"/>
              </a:buClr>
              <a:buSzPts val="1800"/>
              <a:buNone/>
              <a:defRPr>
                <a:solidFill>
                  <a:srgbClr val="949494"/>
                </a:solidFill>
              </a:defRPr>
            </a:lvl3pPr>
            <a:lvl4pPr lvl="3" algn="ctr">
              <a:spcBef>
                <a:spcPts val="360"/>
              </a:spcBef>
              <a:spcAft>
                <a:spcPts val="0"/>
              </a:spcAft>
              <a:buClr>
                <a:srgbClr val="949494"/>
              </a:buClr>
              <a:buSzPts val="1800"/>
              <a:buNone/>
              <a:defRPr>
                <a:solidFill>
                  <a:srgbClr val="949494"/>
                </a:solidFill>
              </a:defRPr>
            </a:lvl4pPr>
            <a:lvl5pPr lvl="4" algn="ctr">
              <a:spcBef>
                <a:spcPts val="280"/>
              </a:spcBef>
              <a:spcAft>
                <a:spcPts val="0"/>
              </a:spcAft>
              <a:buClr>
                <a:srgbClr val="949494"/>
              </a:buClr>
              <a:buSzPts val="1400"/>
              <a:buNone/>
              <a:defRPr>
                <a:solidFill>
                  <a:srgbClr val="949494"/>
                </a:solidFill>
              </a:defRPr>
            </a:lvl5pPr>
            <a:lvl6pPr lvl="5" algn="ctr">
              <a:spcBef>
                <a:spcPts val="400"/>
              </a:spcBef>
              <a:spcAft>
                <a:spcPts val="0"/>
              </a:spcAft>
              <a:buClr>
                <a:srgbClr val="949494"/>
              </a:buClr>
              <a:buSzPts val="2000"/>
              <a:buNone/>
              <a:defRPr>
                <a:solidFill>
                  <a:srgbClr val="949494"/>
                </a:solidFill>
              </a:defRPr>
            </a:lvl6pPr>
            <a:lvl7pPr lvl="6" algn="ctr">
              <a:spcBef>
                <a:spcPts val="400"/>
              </a:spcBef>
              <a:spcAft>
                <a:spcPts val="0"/>
              </a:spcAft>
              <a:buClr>
                <a:srgbClr val="949494"/>
              </a:buClr>
              <a:buSzPts val="2000"/>
              <a:buNone/>
              <a:defRPr>
                <a:solidFill>
                  <a:srgbClr val="949494"/>
                </a:solidFill>
              </a:defRPr>
            </a:lvl7pPr>
            <a:lvl8pPr lvl="7" algn="ctr">
              <a:spcBef>
                <a:spcPts val="400"/>
              </a:spcBef>
              <a:spcAft>
                <a:spcPts val="0"/>
              </a:spcAft>
              <a:buClr>
                <a:srgbClr val="949494"/>
              </a:buClr>
              <a:buSzPts val="2000"/>
              <a:buNone/>
              <a:defRPr>
                <a:solidFill>
                  <a:srgbClr val="949494"/>
                </a:solidFill>
              </a:defRPr>
            </a:lvl8pPr>
            <a:lvl9pPr lvl="8" algn="ctr">
              <a:spcBef>
                <a:spcPts val="400"/>
              </a:spcBef>
              <a:spcAft>
                <a:spcPts val="0"/>
              </a:spcAft>
              <a:buClr>
                <a:srgbClr val="949494"/>
              </a:buClr>
              <a:buSzPts val="2000"/>
              <a:buNone/>
              <a:defRPr>
                <a:solidFill>
                  <a:srgbClr val="949494"/>
                </a:solidFill>
              </a:defRPr>
            </a:lvl9pPr>
          </a:lstStyle>
          <a:p>
            <a:endParaRPr/>
          </a:p>
        </p:txBody>
      </p:sp>
      <p:sp>
        <p:nvSpPr>
          <p:cNvPr id="24" name="Google Shape;24;p2"/>
          <p:cNvSpPr/>
          <p:nvPr/>
        </p:nvSpPr>
        <p:spPr>
          <a:xfrm>
            <a:off x="1" y="6561670"/>
            <a:ext cx="12275697" cy="14816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5" name="Google Shape;25;p2"/>
          <p:cNvPicPr preferRelativeResize="0"/>
          <p:nvPr/>
        </p:nvPicPr>
        <p:blipFill rotWithShape="1">
          <a:blip r:embed="rId3">
            <a:alphaModFix/>
          </a:blip>
          <a:srcRect/>
          <a:stretch/>
        </p:blipFill>
        <p:spPr>
          <a:xfrm>
            <a:off x="3865826" y="304801"/>
            <a:ext cx="3990711" cy="1288889"/>
          </a:xfrm>
          <a:prstGeom prst="rect">
            <a:avLst/>
          </a:prstGeom>
          <a:noFill/>
          <a:ln>
            <a:noFill/>
          </a:ln>
        </p:spPr>
      </p:pic>
      <p:sp>
        <p:nvSpPr>
          <p:cNvPr id="26" name="Google Shape;26;p2"/>
          <p:cNvSpPr/>
          <p:nvPr/>
        </p:nvSpPr>
        <p:spPr>
          <a:xfrm>
            <a:off x="1" y="6709836"/>
            <a:ext cx="12275697" cy="148167"/>
          </a:xfrm>
          <a:prstGeom prst="rect">
            <a:avLst/>
          </a:prstGeom>
          <a:solidFill>
            <a:srgbClr val="FFB9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fbeelding met bijschrift">
  <p:cSld name="Afbeelding met bijschrif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682187" y="4800600"/>
            <a:ext cx="9508365" cy="566738"/>
          </a:xfrm>
          <a:prstGeom prst="rect">
            <a:avLst/>
          </a:prstGeom>
          <a:noFill/>
          <a:ln>
            <a:noFill/>
          </a:ln>
        </p:spPr>
        <p:txBody>
          <a:bodyPr spcFirstLastPara="1" wrap="square" lIns="0" tIns="0" rIns="91425" bIns="457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a:spLocks noGrp="1"/>
          </p:cNvSpPr>
          <p:nvPr>
            <p:ph type="pic" idx="2"/>
          </p:nvPr>
        </p:nvSpPr>
        <p:spPr>
          <a:xfrm>
            <a:off x="1682187" y="914402"/>
            <a:ext cx="9508365" cy="3813175"/>
          </a:xfrm>
          <a:prstGeom prst="rect">
            <a:avLst/>
          </a:prstGeom>
          <a:noFill/>
          <a:ln>
            <a:noFill/>
          </a:ln>
        </p:spPr>
        <p:txBody>
          <a:bodyPr spcFirstLastPara="1" wrap="square" lIns="0" tIns="0" rIns="108000" bIns="0" anchor="t" anchorCtr="0"/>
          <a:lstStyle>
            <a:lvl1pPr marR="0" lvl="0" algn="l" rtl="0">
              <a:spcBef>
                <a:spcPts val="400"/>
              </a:spcBef>
              <a:spcAft>
                <a:spcPts val="0"/>
              </a:spcAft>
              <a:buClr>
                <a:srgbClr val="FF3F00"/>
              </a:buClr>
              <a:buSzPts val="2000"/>
              <a:buFont typeface="Arial"/>
              <a:buNone/>
              <a:defRPr sz="2000" b="1" i="0" u="none" strike="noStrike" cap="none">
                <a:solidFill>
                  <a:srgbClr val="BFBFBF"/>
                </a:solidFill>
                <a:latin typeface="Arial"/>
                <a:ea typeface="Arial"/>
                <a:cs typeface="Arial"/>
                <a:sym typeface="Arial"/>
              </a:defRPr>
            </a:lvl1pPr>
            <a:lvl2pPr marR="0" lvl="1" algn="l" rtl="0">
              <a:spcBef>
                <a:spcPts val="600"/>
              </a:spcBef>
              <a:spcAft>
                <a:spcPts val="0"/>
              </a:spcAft>
              <a:buClr>
                <a:srgbClr val="FF3F00"/>
              </a:buClr>
              <a:buSzPts val="2800"/>
              <a:buFont typeface="Arial"/>
              <a:buNone/>
              <a:defRPr sz="2800" b="0" i="0" u="none" strike="noStrike" cap="none">
                <a:solidFill>
                  <a:srgbClr val="313332"/>
                </a:solidFill>
                <a:latin typeface="Arial"/>
                <a:ea typeface="Arial"/>
                <a:cs typeface="Arial"/>
                <a:sym typeface="Arial"/>
              </a:defRPr>
            </a:lvl2pPr>
            <a:lvl3pPr marR="0" lvl="2" algn="l" rtl="0">
              <a:spcBef>
                <a:spcPts val="438"/>
              </a:spcBef>
              <a:spcAft>
                <a:spcPts val="0"/>
              </a:spcAft>
              <a:buClr>
                <a:srgbClr val="313332"/>
              </a:buClr>
              <a:buSzPts val="2400"/>
              <a:buFont typeface="Merriweather Sans"/>
              <a:buNone/>
              <a:defRPr sz="2400" b="0" i="0" u="none" strike="noStrike" cap="none">
                <a:solidFill>
                  <a:srgbClr val="313332"/>
                </a:solidFill>
                <a:latin typeface="Arial"/>
                <a:ea typeface="Arial"/>
                <a:cs typeface="Arial"/>
                <a:sym typeface="Arial"/>
              </a:defRPr>
            </a:lvl3pPr>
            <a:lvl4pPr marR="0" lvl="3" algn="l" rtl="0">
              <a:spcBef>
                <a:spcPts val="400"/>
              </a:spcBef>
              <a:spcAft>
                <a:spcPts val="0"/>
              </a:spcAft>
              <a:buClr>
                <a:srgbClr val="313332"/>
              </a:buClr>
              <a:buSzPts val="2000"/>
              <a:buFont typeface="Merriweather Sans"/>
              <a:buNone/>
              <a:defRPr sz="2000" b="0" i="0" u="none" strike="noStrike" cap="none">
                <a:solidFill>
                  <a:srgbClr val="313332"/>
                </a:solidFill>
                <a:latin typeface="Arial"/>
                <a:ea typeface="Arial"/>
                <a:cs typeface="Arial"/>
                <a:sym typeface="Arial"/>
              </a:defRPr>
            </a:lvl4pPr>
            <a:lvl5pPr marR="0" lvl="4" algn="l" rtl="0">
              <a:spcBef>
                <a:spcPts val="400"/>
              </a:spcBef>
              <a:spcAft>
                <a:spcPts val="0"/>
              </a:spcAft>
              <a:buClr>
                <a:srgbClr val="313332"/>
              </a:buClr>
              <a:buSzPts val="2000"/>
              <a:buFont typeface="Arial"/>
              <a:buNone/>
              <a:defRPr sz="2000" b="0" i="0" u="none" strike="noStrike" cap="none">
                <a:solidFill>
                  <a:srgbClr val="313332"/>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1" name="Google Shape;71;p11"/>
          <p:cNvSpPr txBox="1">
            <a:spLocks noGrp="1"/>
          </p:cNvSpPr>
          <p:nvPr>
            <p:ph type="body" idx="1"/>
          </p:nvPr>
        </p:nvSpPr>
        <p:spPr>
          <a:xfrm>
            <a:off x="1682189" y="5367338"/>
            <a:ext cx="6863325" cy="804862"/>
          </a:xfrm>
          <a:prstGeom prst="rect">
            <a:avLst/>
          </a:prstGeom>
          <a:noFill/>
          <a:ln>
            <a:noFill/>
          </a:ln>
        </p:spPr>
        <p:txBody>
          <a:bodyPr spcFirstLastPara="1" wrap="square" lIns="0" tIns="0" rIns="108000" bIns="0" anchor="t" anchorCtr="0"/>
          <a:lstStyle>
            <a:lvl1pPr marL="457200" lvl="0" indent="-228600" algn="l">
              <a:spcBef>
                <a:spcPts val="280"/>
              </a:spcBef>
              <a:spcAft>
                <a:spcPts val="0"/>
              </a:spcAft>
              <a:buSzPts val="1400"/>
              <a:buNone/>
              <a:defRPr sz="1400"/>
            </a:lvl1pPr>
            <a:lvl2pPr marL="914400" lvl="1" indent="-228600" algn="l">
              <a:spcBef>
                <a:spcPts val="600"/>
              </a:spcBef>
              <a:spcAft>
                <a:spcPts val="0"/>
              </a:spcAft>
              <a:buSzPts val="1200"/>
              <a:buNone/>
              <a:defRPr sz="1200"/>
            </a:lvl2pPr>
            <a:lvl3pPr marL="1371600" lvl="2" indent="-228600" algn="l">
              <a:spcBef>
                <a:spcPts val="438"/>
              </a:spcBef>
              <a:spcAft>
                <a:spcPts val="0"/>
              </a:spcAft>
              <a:buClr>
                <a:srgbClr val="313332"/>
              </a:buClr>
              <a:buSzPts val="1000"/>
              <a:buNone/>
              <a:defRPr sz="1000"/>
            </a:lvl3pPr>
            <a:lvl4pPr marL="1828800" lvl="3" indent="-228600" algn="l">
              <a:spcBef>
                <a:spcPts val="180"/>
              </a:spcBef>
              <a:spcAft>
                <a:spcPts val="0"/>
              </a:spcAft>
              <a:buClr>
                <a:srgbClr val="313332"/>
              </a:buClr>
              <a:buSzPts val="900"/>
              <a:buNone/>
              <a:defRPr sz="900"/>
            </a:lvl4pPr>
            <a:lvl5pPr marL="2286000" lvl="4" indent="-228600" algn="l">
              <a:spcBef>
                <a:spcPts val="180"/>
              </a:spcBef>
              <a:spcAft>
                <a:spcPts val="0"/>
              </a:spcAft>
              <a:buClr>
                <a:srgbClr val="313332"/>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11"/>
          <p:cNvSpPr txBox="1">
            <a:spLocks noGrp="1"/>
          </p:cNvSpPr>
          <p:nvPr>
            <p:ph type="sldNum" idx="12"/>
          </p:nvPr>
        </p:nvSpPr>
        <p:spPr>
          <a:xfrm>
            <a:off x="9359371" y="6126166"/>
            <a:ext cx="24415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73" name="Google Shape;73;p11"/>
          <p:cNvSpPr txBox="1">
            <a:spLocks noGrp="1"/>
          </p:cNvSpPr>
          <p:nvPr>
            <p:ph type="ftr" idx="11"/>
          </p:nvPr>
        </p:nvSpPr>
        <p:spPr>
          <a:xfrm>
            <a:off x="1682823" y="152403"/>
            <a:ext cx="3865827"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angepaste indeling">
  <p:cSld name="Aangepaste indeling">
    <p:spTree>
      <p:nvGrpSpPr>
        <p:cNvPr id="1" name="Shape 74"/>
        <p:cNvGrpSpPr/>
        <p:nvPr/>
      </p:nvGrpSpPr>
      <p:grpSpPr>
        <a:xfrm>
          <a:off x="0" y="0"/>
          <a:ext cx="0" cy="0"/>
          <a:chOff x="0" y="0"/>
          <a:chExt cx="0" cy="0"/>
        </a:xfrm>
      </p:grpSpPr>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eg">
  <p:cSld name="Leeg">
    <p:spTree>
      <p:nvGrpSpPr>
        <p:cNvPr id="1" name="Shape 27"/>
        <p:cNvGrpSpPr/>
        <p:nvPr/>
      </p:nvGrpSpPr>
      <p:grpSpPr>
        <a:xfrm>
          <a:off x="0" y="0"/>
          <a:ext cx="0" cy="0"/>
          <a:chOff x="0" y="0"/>
          <a:chExt cx="0" cy="0"/>
        </a:xfrm>
      </p:grpSpPr>
      <p:sp>
        <p:nvSpPr>
          <p:cNvPr id="28" name="Google Shape;28;p3"/>
          <p:cNvSpPr txBox="1">
            <a:spLocks noGrp="1"/>
          </p:cNvSpPr>
          <p:nvPr>
            <p:ph type="sldNum" idx="12"/>
          </p:nvPr>
        </p:nvSpPr>
        <p:spPr>
          <a:xfrm>
            <a:off x="9359371" y="6126166"/>
            <a:ext cx="24415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18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18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18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017325" y="720725"/>
            <a:ext cx="10376692" cy="650875"/>
          </a:xfrm>
          <a:prstGeom prst="rect">
            <a:avLst/>
          </a:prstGeom>
          <a:noFill/>
          <a:ln>
            <a:noFill/>
          </a:ln>
        </p:spPr>
        <p:txBody>
          <a:bodyPr spcFirstLastPara="1" wrap="square" lIns="0" tIns="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1017324" y="1524000"/>
            <a:ext cx="10376691" cy="4267200"/>
          </a:xfrm>
          <a:prstGeom prst="rect">
            <a:avLst/>
          </a:prstGeom>
          <a:noFill/>
          <a:ln>
            <a:noFill/>
          </a:ln>
        </p:spPr>
        <p:txBody>
          <a:bodyPr spcFirstLastPara="1" wrap="square" lIns="0" tIns="0" rIns="108000" bIns="0" anchor="t" anchorCtr="0"/>
          <a:lstStyle>
            <a:lvl1pPr marL="457200" lvl="0" indent="-228600" algn="l">
              <a:spcBef>
                <a:spcPts val="360"/>
              </a:spcBef>
              <a:spcAft>
                <a:spcPts val="0"/>
              </a:spcAft>
              <a:buSzPts val="1400"/>
              <a:buNone/>
              <a:defRPr/>
            </a:lvl1pPr>
            <a:lvl2pPr marL="914400" lvl="1" indent="-342900" algn="l">
              <a:spcBef>
                <a:spcPts val="600"/>
              </a:spcBef>
              <a:spcAft>
                <a:spcPts val="0"/>
              </a:spcAft>
              <a:buSzPts val="1800"/>
              <a:buChar char="•"/>
              <a:defRPr/>
            </a:lvl2pPr>
            <a:lvl3pPr marL="1371600" lvl="2" indent="-342900" algn="l">
              <a:spcBef>
                <a:spcPts val="438"/>
              </a:spcBef>
              <a:spcAft>
                <a:spcPts val="0"/>
              </a:spcAft>
              <a:buClr>
                <a:srgbClr val="313332"/>
              </a:buClr>
              <a:buSzPts val="1800"/>
              <a:buChar char="–"/>
              <a:defRPr/>
            </a:lvl3pPr>
            <a:lvl4pPr marL="1828800" lvl="3" indent="-342900" algn="l">
              <a:spcBef>
                <a:spcPts val="360"/>
              </a:spcBef>
              <a:spcAft>
                <a:spcPts val="0"/>
              </a:spcAft>
              <a:buClr>
                <a:srgbClr val="313332"/>
              </a:buClr>
              <a:buSzPts val="1800"/>
              <a:buChar char="–"/>
              <a:defRPr/>
            </a:lvl4pPr>
            <a:lvl5pPr marL="2286000" lvl="4" indent="-342900" algn="l">
              <a:spcBef>
                <a:spcPts val="360"/>
              </a:spcBef>
              <a:spcAft>
                <a:spcPts val="0"/>
              </a:spcAft>
              <a:buClr>
                <a:srgbClr val="31333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4"/>
          <p:cNvSpPr txBox="1">
            <a:spLocks noGrp="1"/>
          </p:cNvSpPr>
          <p:nvPr>
            <p:ph type="sldNum" idx="12"/>
          </p:nvPr>
        </p:nvSpPr>
        <p:spPr>
          <a:xfrm>
            <a:off x="9359371" y="6126166"/>
            <a:ext cx="24415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18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18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18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017325" y="720725"/>
            <a:ext cx="10376692" cy="650875"/>
          </a:xfrm>
          <a:prstGeom prst="rect">
            <a:avLst/>
          </a:prstGeom>
          <a:noFill/>
          <a:ln>
            <a:noFill/>
          </a:ln>
        </p:spPr>
        <p:txBody>
          <a:bodyPr spcFirstLastPara="1" wrap="square" lIns="0" tIns="0" rIns="91425" bIns="45700" anchor="t" anchorCtr="0"/>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017322" y="1752600"/>
            <a:ext cx="10376692" cy="4114800"/>
          </a:xfrm>
          <a:prstGeom prst="rect">
            <a:avLst/>
          </a:prstGeom>
          <a:noFill/>
          <a:ln>
            <a:noFill/>
          </a:ln>
        </p:spPr>
        <p:txBody>
          <a:bodyPr spcFirstLastPara="1" wrap="square" lIns="0" tIns="0" rIns="108000" bIns="0" anchor="t" anchorCtr="0"/>
          <a:lstStyle>
            <a:lvl1pPr marL="457200" lvl="0" indent="-228600" algn="l">
              <a:spcBef>
                <a:spcPts val="360"/>
              </a:spcBef>
              <a:spcAft>
                <a:spcPts val="0"/>
              </a:spcAft>
              <a:buSzPts val="1400"/>
              <a:buNone/>
              <a:defRPr/>
            </a:lvl1pPr>
            <a:lvl2pPr marL="914400" lvl="1" indent="-342900" algn="l">
              <a:spcBef>
                <a:spcPts val="600"/>
              </a:spcBef>
              <a:spcAft>
                <a:spcPts val="0"/>
              </a:spcAft>
              <a:buSzPts val="1800"/>
              <a:buChar char="•"/>
              <a:defRPr/>
            </a:lvl2pPr>
            <a:lvl3pPr marL="1371600" lvl="2" indent="-342900" algn="l">
              <a:spcBef>
                <a:spcPts val="438"/>
              </a:spcBef>
              <a:spcAft>
                <a:spcPts val="0"/>
              </a:spcAft>
              <a:buClr>
                <a:srgbClr val="313332"/>
              </a:buClr>
              <a:buSzPts val="1800"/>
              <a:buChar char="–"/>
              <a:defRPr/>
            </a:lvl3pPr>
            <a:lvl4pPr marL="1828800" lvl="3" indent="-342900" algn="l">
              <a:spcBef>
                <a:spcPts val="360"/>
              </a:spcBef>
              <a:spcAft>
                <a:spcPts val="0"/>
              </a:spcAft>
              <a:buClr>
                <a:srgbClr val="313332"/>
              </a:buClr>
              <a:buSzPts val="1800"/>
              <a:buChar char="–"/>
              <a:defRPr/>
            </a:lvl4pPr>
            <a:lvl5pPr marL="2286000" lvl="4" indent="-342900" algn="l">
              <a:spcBef>
                <a:spcPts val="360"/>
              </a:spcBef>
              <a:spcAft>
                <a:spcPts val="0"/>
              </a:spcAft>
              <a:buClr>
                <a:srgbClr val="31333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5"/>
          <p:cNvSpPr/>
          <p:nvPr/>
        </p:nvSpPr>
        <p:spPr>
          <a:xfrm>
            <a:off x="1" y="6561670"/>
            <a:ext cx="12275697" cy="14816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5"/>
          <p:cNvSpPr/>
          <p:nvPr/>
        </p:nvSpPr>
        <p:spPr>
          <a:xfrm>
            <a:off x="1" y="6709836"/>
            <a:ext cx="12275697" cy="148167"/>
          </a:xfrm>
          <a:prstGeom prst="rect">
            <a:avLst/>
          </a:prstGeom>
          <a:solidFill>
            <a:srgbClr val="FFB9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8" name="Google Shape;38;p5"/>
          <p:cNvCxnSpPr/>
          <p:nvPr/>
        </p:nvCxnSpPr>
        <p:spPr>
          <a:xfrm>
            <a:off x="1017324" y="606424"/>
            <a:ext cx="10376691" cy="1588"/>
          </a:xfrm>
          <a:prstGeom prst="straightConnector1">
            <a:avLst/>
          </a:prstGeom>
          <a:noFill/>
          <a:ln w="12700" cap="flat" cmpd="sng">
            <a:solidFill>
              <a:schemeClr val="accent3"/>
            </a:solidFill>
            <a:prstDash val="solid"/>
            <a:round/>
            <a:headEnd type="none" w="sm" len="sm"/>
            <a:tailEnd type="none" w="sm" len="sm"/>
          </a:ln>
        </p:spPr>
      </p:cxn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Aangepaste indeling">
  <p:cSld name="1_Aangepaste indeling">
    <p:spTree>
      <p:nvGrpSpPr>
        <p:cNvPr id="1" name="Shape 39"/>
        <p:cNvGrpSpPr/>
        <p:nvPr/>
      </p:nvGrpSpPr>
      <p:grpSpPr>
        <a:xfrm>
          <a:off x="0" y="0"/>
          <a:ext cx="0" cy="0"/>
          <a:chOff x="0" y="0"/>
          <a:chExt cx="0" cy="0"/>
        </a:xfrm>
      </p:grpSpPr>
      <p:sp>
        <p:nvSpPr>
          <p:cNvPr id="40" name="Google Shape;40;p6"/>
          <p:cNvSpPr/>
          <p:nvPr/>
        </p:nvSpPr>
        <p:spPr>
          <a:xfrm>
            <a:off x="0" y="0"/>
            <a:ext cx="12207875" cy="6858000"/>
          </a:xfrm>
          <a:prstGeom prst="rect">
            <a:avLst/>
          </a:pr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1" name="Google Shape;41;p6"/>
          <p:cNvSpPr/>
          <p:nvPr/>
        </p:nvSpPr>
        <p:spPr>
          <a:xfrm>
            <a:off x="0" y="0"/>
            <a:ext cx="12207875" cy="4646613"/>
          </a:xfrm>
          <a:prstGeom prst="rect">
            <a:avLst/>
          </a:prstGeom>
          <a:gradFill>
            <a:gsLst>
              <a:gs pos="0">
                <a:schemeClr val="accent2"/>
              </a:gs>
              <a:gs pos="17000">
                <a:schemeClr val="dk2"/>
              </a:gs>
              <a:gs pos="51000">
                <a:srgbClr val="F02D03"/>
              </a:gs>
              <a:gs pos="83000">
                <a:schemeClr val="dk2"/>
              </a:gs>
              <a:gs pos="100000">
                <a:schemeClr val="accent2"/>
              </a:gs>
            </a:gsLst>
            <a:lin ang="0" scaled="0"/>
          </a:gra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cxnSp>
        <p:nvCxnSpPr>
          <p:cNvPr id="42" name="Google Shape;42;p6"/>
          <p:cNvCxnSpPr/>
          <p:nvPr/>
        </p:nvCxnSpPr>
        <p:spPr>
          <a:xfrm>
            <a:off x="0" y="4646613"/>
            <a:ext cx="12207875" cy="1587"/>
          </a:xfrm>
          <a:prstGeom prst="straightConnector1">
            <a:avLst/>
          </a:prstGeom>
          <a:noFill/>
          <a:ln w="76200" cap="flat" cmpd="sng">
            <a:solidFill>
              <a:schemeClr val="accent4"/>
            </a:solidFill>
            <a:prstDash val="solid"/>
            <a:round/>
            <a:headEnd type="none" w="sm" len="sm"/>
            <a:tailEnd type="none" w="sm" len="sm"/>
          </a:ln>
        </p:spPr>
      </p:cxnSp>
      <p:sp>
        <p:nvSpPr>
          <p:cNvPr id="43" name="Google Shape;43;p6"/>
          <p:cNvSpPr txBox="1">
            <a:spLocks noGrp="1"/>
          </p:cNvSpPr>
          <p:nvPr>
            <p:ph type="title"/>
          </p:nvPr>
        </p:nvSpPr>
        <p:spPr>
          <a:xfrm>
            <a:off x="0" y="1828800"/>
            <a:ext cx="12207875" cy="1066800"/>
          </a:xfrm>
          <a:prstGeom prst="rect">
            <a:avLst/>
          </a:prstGeom>
          <a:noFill/>
          <a:ln>
            <a:noFill/>
          </a:ln>
        </p:spPr>
        <p:txBody>
          <a:bodyPr spcFirstLastPara="1" wrap="square" lIns="0" tIns="0" rIns="91425" bIns="45700" anchor="t" anchorCtr="0"/>
          <a:lstStyle>
            <a:lvl1pPr lvl="0" algn="ctr">
              <a:spcBef>
                <a:spcPts val="0"/>
              </a:spcBef>
              <a:spcAft>
                <a:spcPts val="0"/>
              </a:spcAft>
              <a:buSzPts val="1400"/>
              <a:buNone/>
              <a:defRPr sz="5333">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4" name="Google Shape;44;p6"/>
          <p:cNvPicPr preferRelativeResize="0"/>
          <p:nvPr/>
        </p:nvPicPr>
        <p:blipFill rotWithShape="1">
          <a:blip r:embed="rId2">
            <a:alphaModFix/>
          </a:blip>
          <a:srcRect/>
          <a:stretch/>
        </p:blipFill>
        <p:spPr>
          <a:xfrm>
            <a:off x="6453200" y="5029200"/>
            <a:ext cx="5754675" cy="1856184"/>
          </a:xfrm>
          <a:prstGeom prst="rect">
            <a:avLst/>
          </a:prstGeom>
          <a:noFill/>
          <a:ln>
            <a:noFill/>
          </a:ln>
        </p:spPr>
      </p:pic>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houd van twee">
  <p:cSld name="Inhoud van twee">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017325" y="720725"/>
            <a:ext cx="10376692" cy="650875"/>
          </a:xfrm>
          <a:prstGeom prst="rect">
            <a:avLst/>
          </a:prstGeom>
          <a:noFill/>
          <a:ln>
            <a:noFill/>
          </a:ln>
        </p:spPr>
        <p:txBody>
          <a:bodyPr spcFirstLastPara="1" wrap="square" lIns="0" tIns="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682187" y="1600203"/>
            <a:ext cx="4565938" cy="4525963"/>
          </a:xfrm>
          <a:prstGeom prst="rect">
            <a:avLst/>
          </a:prstGeom>
          <a:noFill/>
          <a:ln>
            <a:noFill/>
          </a:ln>
        </p:spPr>
        <p:txBody>
          <a:bodyPr spcFirstLastPara="1" wrap="square" lIns="0" tIns="0" rIns="108000" bIns="0" anchor="t" anchorCtr="0"/>
          <a:lstStyle>
            <a:lvl1pPr marL="457200" lvl="0" indent="-228600" algn="l">
              <a:spcBef>
                <a:spcPts val="440"/>
              </a:spcBef>
              <a:spcAft>
                <a:spcPts val="0"/>
              </a:spcAft>
              <a:buSzPts val="1400"/>
              <a:buNone/>
              <a:defRPr sz="2200"/>
            </a:lvl1pPr>
            <a:lvl2pPr marL="914400" lvl="1" indent="-368300" algn="l">
              <a:spcBef>
                <a:spcPts val="600"/>
              </a:spcBef>
              <a:spcAft>
                <a:spcPts val="0"/>
              </a:spcAft>
              <a:buSzPts val="2200"/>
              <a:buChar char="•"/>
              <a:defRPr sz="2200"/>
            </a:lvl2pPr>
            <a:lvl3pPr marL="1371600" lvl="2" indent="-342900" algn="l">
              <a:spcBef>
                <a:spcPts val="438"/>
              </a:spcBef>
              <a:spcAft>
                <a:spcPts val="0"/>
              </a:spcAft>
              <a:buClr>
                <a:srgbClr val="313332"/>
              </a:buClr>
              <a:buSzPts val="1800"/>
              <a:buChar char="–"/>
              <a:defRPr sz="1800"/>
            </a:lvl3pPr>
            <a:lvl4pPr marL="1828800" lvl="3" indent="-342900" algn="l">
              <a:spcBef>
                <a:spcPts val="360"/>
              </a:spcBef>
              <a:spcAft>
                <a:spcPts val="0"/>
              </a:spcAft>
              <a:buClr>
                <a:srgbClr val="313332"/>
              </a:buClr>
              <a:buSzPts val="1800"/>
              <a:buChar char="–"/>
              <a:defRPr sz="1800"/>
            </a:lvl4pPr>
            <a:lvl5pPr marL="2286000" lvl="4" indent="-317500" algn="l">
              <a:spcBef>
                <a:spcPts val="280"/>
              </a:spcBef>
              <a:spcAft>
                <a:spcPts val="0"/>
              </a:spcAft>
              <a:buClr>
                <a:srgbClr val="313332"/>
              </a:buClr>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8" name="Google Shape;48;p7"/>
          <p:cNvSpPr txBox="1">
            <a:spLocks noGrp="1"/>
          </p:cNvSpPr>
          <p:nvPr>
            <p:ph type="body" idx="2"/>
          </p:nvPr>
        </p:nvSpPr>
        <p:spPr>
          <a:xfrm>
            <a:off x="6624614" y="1600203"/>
            <a:ext cx="4565938" cy="4525963"/>
          </a:xfrm>
          <a:prstGeom prst="rect">
            <a:avLst/>
          </a:prstGeom>
          <a:noFill/>
          <a:ln>
            <a:noFill/>
          </a:ln>
        </p:spPr>
        <p:txBody>
          <a:bodyPr spcFirstLastPara="1" wrap="square" lIns="0" tIns="0" rIns="108000" bIns="0" anchor="t" anchorCtr="0"/>
          <a:lstStyle>
            <a:lvl1pPr marL="457200" lvl="0" indent="-228600" algn="l">
              <a:spcBef>
                <a:spcPts val="440"/>
              </a:spcBef>
              <a:spcAft>
                <a:spcPts val="0"/>
              </a:spcAft>
              <a:buSzPts val="1400"/>
              <a:buNone/>
              <a:defRPr sz="2200"/>
            </a:lvl1pPr>
            <a:lvl2pPr marL="914400" lvl="1" indent="-368300" algn="l">
              <a:spcBef>
                <a:spcPts val="600"/>
              </a:spcBef>
              <a:spcAft>
                <a:spcPts val="0"/>
              </a:spcAft>
              <a:buSzPts val="2200"/>
              <a:buChar char="•"/>
              <a:defRPr sz="2200"/>
            </a:lvl2pPr>
            <a:lvl3pPr marL="1371600" lvl="2" indent="-342900" algn="l">
              <a:spcBef>
                <a:spcPts val="438"/>
              </a:spcBef>
              <a:spcAft>
                <a:spcPts val="0"/>
              </a:spcAft>
              <a:buClr>
                <a:srgbClr val="313332"/>
              </a:buClr>
              <a:buSzPts val="1800"/>
              <a:buChar char="–"/>
              <a:defRPr sz="1800"/>
            </a:lvl3pPr>
            <a:lvl4pPr marL="1828800" lvl="3" indent="-342900" algn="l">
              <a:spcBef>
                <a:spcPts val="360"/>
              </a:spcBef>
              <a:spcAft>
                <a:spcPts val="0"/>
              </a:spcAft>
              <a:buClr>
                <a:srgbClr val="313332"/>
              </a:buClr>
              <a:buSzPts val="1800"/>
              <a:buChar char="–"/>
              <a:defRPr sz="1800"/>
            </a:lvl4pPr>
            <a:lvl5pPr marL="2286000" lvl="4" indent="-317500" algn="l">
              <a:spcBef>
                <a:spcPts val="280"/>
              </a:spcBef>
              <a:spcAft>
                <a:spcPts val="0"/>
              </a:spcAft>
              <a:buClr>
                <a:srgbClr val="313332"/>
              </a:buClr>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9" name="Google Shape;49;p7"/>
          <p:cNvSpPr txBox="1">
            <a:spLocks noGrp="1"/>
          </p:cNvSpPr>
          <p:nvPr>
            <p:ph type="sldNum" idx="12"/>
          </p:nvPr>
        </p:nvSpPr>
        <p:spPr>
          <a:xfrm>
            <a:off x="9359371" y="6126166"/>
            <a:ext cx="24415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elijking">
  <p:cSld name="Vergelijking">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682187" y="796201"/>
            <a:ext cx="9508365" cy="651600"/>
          </a:xfrm>
          <a:prstGeom prst="rect">
            <a:avLst/>
          </a:prstGeom>
          <a:noFill/>
          <a:ln>
            <a:noFill/>
          </a:ln>
        </p:spPr>
        <p:txBody>
          <a:bodyPr spcFirstLastPara="1" wrap="square" lIns="0" tIns="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1682187" y="1535113"/>
            <a:ext cx="4565938" cy="639762"/>
          </a:xfrm>
          <a:prstGeom prst="rect">
            <a:avLst/>
          </a:prstGeom>
          <a:noFill/>
          <a:ln>
            <a:noFill/>
          </a:ln>
        </p:spPr>
        <p:txBody>
          <a:bodyPr spcFirstLastPara="1" wrap="square" lIns="0" tIns="0" rIns="108000" bIns="0" anchor="b" anchorCtr="0"/>
          <a:lstStyle>
            <a:lvl1pPr marL="457200" lvl="0" indent="-228600" algn="l">
              <a:spcBef>
                <a:spcPts val="400"/>
              </a:spcBef>
              <a:spcAft>
                <a:spcPts val="0"/>
              </a:spcAft>
              <a:buSzPts val="2000"/>
              <a:buNone/>
              <a:defRPr sz="2000" b="1">
                <a:solidFill>
                  <a:srgbClr val="FF5A00"/>
                </a:solidFill>
              </a:defRPr>
            </a:lvl1pPr>
            <a:lvl2pPr marL="914400" lvl="1" indent="-228600" algn="l">
              <a:spcBef>
                <a:spcPts val="600"/>
              </a:spcBef>
              <a:spcAft>
                <a:spcPts val="0"/>
              </a:spcAft>
              <a:buSzPts val="2000"/>
              <a:buNone/>
              <a:defRPr sz="2000" b="1"/>
            </a:lvl2pPr>
            <a:lvl3pPr marL="1371600" lvl="2" indent="-228600" algn="l">
              <a:spcBef>
                <a:spcPts val="438"/>
              </a:spcBef>
              <a:spcAft>
                <a:spcPts val="0"/>
              </a:spcAft>
              <a:buClr>
                <a:srgbClr val="313332"/>
              </a:buClr>
              <a:buSzPts val="1800"/>
              <a:buNone/>
              <a:defRPr sz="1800" b="1"/>
            </a:lvl3pPr>
            <a:lvl4pPr marL="1828800" lvl="3" indent="-228600" algn="l">
              <a:spcBef>
                <a:spcPts val="320"/>
              </a:spcBef>
              <a:spcAft>
                <a:spcPts val="0"/>
              </a:spcAft>
              <a:buClr>
                <a:srgbClr val="313332"/>
              </a:buClr>
              <a:buSzPts val="1600"/>
              <a:buNone/>
              <a:defRPr sz="1600" b="1"/>
            </a:lvl4pPr>
            <a:lvl5pPr marL="2286000" lvl="4" indent="-228600" algn="l">
              <a:spcBef>
                <a:spcPts val="320"/>
              </a:spcBef>
              <a:spcAft>
                <a:spcPts val="0"/>
              </a:spcAft>
              <a:buClr>
                <a:srgbClr val="31333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1682187" y="2286003"/>
            <a:ext cx="4565938" cy="3840163"/>
          </a:xfrm>
          <a:prstGeom prst="rect">
            <a:avLst/>
          </a:prstGeom>
          <a:noFill/>
          <a:ln>
            <a:noFill/>
          </a:ln>
        </p:spPr>
        <p:txBody>
          <a:bodyPr spcFirstLastPara="1" wrap="square" lIns="0" tIns="0" rIns="108000" bIns="0" anchor="t" anchorCtr="0"/>
          <a:lstStyle>
            <a:lvl1pPr marL="457200" lvl="0" indent="-228600" algn="l">
              <a:spcBef>
                <a:spcPts val="440"/>
              </a:spcBef>
              <a:spcAft>
                <a:spcPts val="0"/>
              </a:spcAft>
              <a:buSzPts val="1400"/>
              <a:buNone/>
              <a:defRPr sz="2200"/>
            </a:lvl1pPr>
            <a:lvl2pPr marL="914400" lvl="1" indent="-368300" algn="l">
              <a:spcBef>
                <a:spcPts val="600"/>
              </a:spcBef>
              <a:spcAft>
                <a:spcPts val="0"/>
              </a:spcAft>
              <a:buSzPts val="2200"/>
              <a:buChar char="•"/>
              <a:defRPr sz="2200"/>
            </a:lvl2pPr>
            <a:lvl3pPr marL="1371600" lvl="2" indent="-342900" algn="l">
              <a:spcBef>
                <a:spcPts val="438"/>
              </a:spcBef>
              <a:spcAft>
                <a:spcPts val="0"/>
              </a:spcAft>
              <a:buClr>
                <a:srgbClr val="313332"/>
              </a:buClr>
              <a:buSzPts val="1800"/>
              <a:buChar char="–"/>
              <a:defRPr sz="1800"/>
            </a:lvl3pPr>
            <a:lvl4pPr marL="1828800" lvl="3" indent="-342900" algn="l">
              <a:spcBef>
                <a:spcPts val="360"/>
              </a:spcBef>
              <a:spcAft>
                <a:spcPts val="0"/>
              </a:spcAft>
              <a:buClr>
                <a:srgbClr val="313332"/>
              </a:buClr>
              <a:buSzPts val="1800"/>
              <a:buChar char="–"/>
              <a:defRPr sz="1800"/>
            </a:lvl4pPr>
            <a:lvl5pPr marL="2286000" lvl="4" indent="-317500" algn="l">
              <a:spcBef>
                <a:spcPts val="280"/>
              </a:spcBef>
              <a:spcAft>
                <a:spcPts val="0"/>
              </a:spcAft>
              <a:buClr>
                <a:srgbClr val="313332"/>
              </a:buClr>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8"/>
          <p:cNvSpPr txBox="1">
            <a:spLocks noGrp="1"/>
          </p:cNvSpPr>
          <p:nvPr>
            <p:ph type="body" idx="3"/>
          </p:nvPr>
        </p:nvSpPr>
        <p:spPr>
          <a:xfrm>
            <a:off x="6624614" y="1535113"/>
            <a:ext cx="4565938" cy="639762"/>
          </a:xfrm>
          <a:prstGeom prst="rect">
            <a:avLst/>
          </a:prstGeom>
          <a:noFill/>
          <a:ln>
            <a:noFill/>
          </a:ln>
        </p:spPr>
        <p:txBody>
          <a:bodyPr spcFirstLastPara="1" wrap="square" lIns="0" tIns="0" rIns="108000" bIns="0" anchor="b" anchorCtr="0"/>
          <a:lstStyle>
            <a:lvl1pPr marL="457200" lvl="0" indent="-228600" algn="l">
              <a:spcBef>
                <a:spcPts val="400"/>
              </a:spcBef>
              <a:spcAft>
                <a:spcPts val="0"/>
              </a:spcAft>
              <a:buSzPts val="2000"/>
              <a:buNone/>
              <a:defRPr sz="2000" b="1">
                <a:solidFill>
                  <a:srgbClr val="FF5A00"/>
                </a:solidFill>
              </a:defRPr>
            </a:lvl1pPr>
            <a:lvl2pPr marL="914400" lvl="1" indent="-228600" algn="l">
              <a:spcBef>
                <a:spcPts val="600"/>
              </a:spcBef>
              <a:spcAft>
                <a:spcPts val="0"/>
              </a:spcAft>
              <a:buSzPts val="2000"/>
              <a:buNone/>
              <a:defRPr sz="2000" b="1"/>
            </a:lvl2pPr>
            <a:lvl3pPr marL="1371600" lvl="2" indent="-228600" algn="l">
              <a:spcBef>
                <a:spcPts val="438"/>
              </a:spcBef>
              <a:spcAft>
                <a:spcPts val="0"/>
              </a:spcAft>
              <a:buClr>
                <a:srgbClr val="313332"/>
              </a:buClr>
              <a:buSzPts val="1800"/>
              <a:buNone/>
              <a:defRPr sz="1800" b="1"/>
            </a:lvl3pPr>
            <a:lvl4pPr marL="1828800" lvl="3" indent="-228600" algn="l">
              <a:spcBef>
                <a:spcPts val="320"/>
              </a:spcBef>
              <a:spcAft>
                <a:spcPts val="0"/>
              </a:spcAft>
              <a:buClr>
                <a:srgbClr val="313332"/>
              </a:buClr>
              <a:buSzPts val="1600"/>
              <a:buNone/>
              <a:defRPr sz="1600" b="1"/>
            </a:lvl4pPr>
            <a:lvl5pPr marL="2286000" lvl="4" indent="-228600" algn="l">
              <a:spcBef>
                <a:spcPts val="320"/>
              </a:spcBef>
              <a:spcAft>
                <a:spcPts val="0"/>
              </a:spcAft>
              <a:buClr>
                <a:srgbClr val="31333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624614" y="2286003"/>
            <a:ext cx="4565938" cy="3840163"/>
          </a:xfrm>
          <a:prstGeom prst="rect">
            <a:avLst/>
          </a:prstGeom>
          <a:noFill/>
          <a:ln>
            <a:noFill/>
          </a:ln>
        </p:spPr>
        <p:txBody>
          <a:bodyPr spcFirstLastPara="1" wrap="square" lIns="0" tIns="0" rIns="108000" bIns="0" anchor="t" anchorCtr="0"/>
          <a:lstStyle>
            <a:lvl1pPr marL="457200" lvl="0" indent="-228600" algn="l">
              <a:spcBef>
                <a:spcPts val="440"/>
              </a:spcBef>
              <a:spcAft>
                <a:spcPts val="0"/>
              </a:spcAft>
              <a:buSzPts val="1400"/>
              <a:buNone/>
              <a:defRPr sz="2200"/>
            </a:lvl1pPr>
            <a:lvl2pPr marL="914400" lvl="1" indent="-368300" algn="l">
              <a:spcBef>
                <a:spcPts val="600"/>
              </a:spcBef>
              <a:spcAft>
                <a:spcPts val="0"/>
              </a:spcAft>
              <a:buSzPts val="2200"/>
              <a:buChar char="•"/>
              <a:defRPr sz="2200"/>
            </a:lvl2pPr>
            <a:lvl3pPr marL="1371600" lvl="2" indent="-342900" algn="l">
              <a:spcBef>
                <a:spcPts val="438"/>
              </a:spcBef>
              <a:spcAft>
                <a:spcPts val="0"/>
              </a:spcAft>
              <a:buClr>
                <a:srgbClr val="313332"/>
              </a:buClr>
              <a:buSzPts val="1800"/>
              <a:buChar char="–"/>
              <a:defRPr sz="1800"/>
            </a:lvl3pPr>
            <a:lvl4pPr marL="1828800" lvl="3" indent="-342900" algn="l">
              <a:spcBef>
                <a:spcPts val="360"/>
              </a:spcBef>
              <a:spcAft>
                <a:spcPts val="0"/>
              </a:spcAft>
              <a:buClr>
                <a:srgbClr val="313332"/>
              </a:buClr>
              <a:buSzPts val="1800"/>
              <a:buChar char="–"/>
              <a:defRPr sz="1800"/>
            </a:lvl4pPr>
            <a:lvl5pPr marL="2286000" lvl="4" indent="-317500" algn="l">
              <a:spcBef>
                <a:spcPts val="280"/>
              </a:spcBef>
              <a:spcAft>
                <a:spcPts val="0"/>
              </a:spcAft>
              <a:buClr>
                <a:srgbClr val="313332"/>
              </a:buClr>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8"/>
          <p:cNvSpPr txBox="1">
            <a:spLocks noGrp="1"/>
          </p:cNvSpPr>
          <p:nvPr>
            <p:ph type="sldNum" idx="12"/>
          </p:nvPr>
        </p:nvSpPr>
        <p:spPr>
          <a:xfrm>
            <a:off x="9359371" y="6126166"/>
            <a:ext cx="24415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7" name="Google Shape;57;p8"/>
          <p:cNvSpPr txBox="1">
            <a:spLocks noGrp="1"/>
          </p:cNvSpPr>
          <p:nvPr>
            <p:ph type="ftr" idx="11"/>
          </p:nvPr>
        </p:nvSpPr>
        <p:spPr>
          <a:xfrm>
            <a:off x="1682823" y="152403"/>
            <a:ext cx="3865827"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lleen titel">
  <p:cSld name="Alleen titel">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017325" y="720725"/>
            <a:ext cx="10376692" cy="650875"/>
          </a:xfrm>
          <a:prstGeom prst="rect">
            <a:avLst/>
          </a:prstGeom>
          <a:noFill/>
          <a:ln>
            <a:noFill/>
          </a:ln>
        </p:spPr>
        <p:txBody>
          <a:bodyPr spcFirstLastPara="1" wrap="square" lIns="0" tIns="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9359371" y="6126166"/>
            <a:ext cx="24415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1" name="Google Shape;61;p9"/>
          <p:cNvSpPr txBox="1">
            <a:spLocks noGrp="1"/>
          </p:cNvSpPr>
          <p:nvPr>
            <p:ph type="ftr" idx="11"/>
          </p:nvPr>
        </p:nvSpPr>
        <p:spPr>
          <a:xfrm>
            <a:off x="1682823" y="152403"/>
            <a:ext cx="3865827"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houd met bijschrift">
  <p:cSld name="Inhoud met bijschrif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682822" y="990600"/>
            <a:ext cx="3246957" cy="838200"/>
          </a:xfrm>
          <a:prstGeom prst="rect">
            <a:avLst/>
          </a:prstGeom>
          <a:noFill/>
          <a:ln>
            <a:noFill/>
          </a:ln>
        </p:spPr>
        <p:txBody>
          <a:bodyPr spcFirstLastPara="1" wrap="square" lIns="0" tIns="0" rIns="91425" bIns="457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5243454" y="990600"/>
            <a:ext cx="5947100" cy="5135563"/>
          </a:xfrm>
          <a:prstGeom prst="rect">
            <a:avLst/>
          </a:prstGeom>
          <a:noFill/>
          <a:ln>
            <a:noFill/>
          </a:ln>
        </p:spPr>
        <p:txBody>
          <a:bodyPr spcFirstLastPara="1" wrap="square" lIns="0" tIns="0" rIns="108000" bIns="0" anchor="t" anchorCtr="0"/>
          <a:lstStyle>
            <a:lvl1pPr marL="457200" lvl="0" indent="-228600" algn="l">
              <a:spcBef>
                <a:spcPts val="440"/>
              </a:spcBef>
              <a:spcAft>
                <a:spcPts val="0"/>
              </a:spcAft>
              <a:buSzPts val="1400"/>
              <a:buNone/>
              <a:defRPr sz="2200"/>
            </a:lvl1pPr>
            <a:lvl2pPr marL="914400" lvl="1" indent="-368300" algn="l">
              <a:spcBef>
                <a:spcPts val="600"/>
              </a:spcBef>
              <a:spcAft>
                <a:spcPts val="0"/>
              </a:spcAft>
              <a:buSzPts val="2200"/>
              <a:buChar char="•"/>
              <a:defRPr sz="2200"/>
            </a:lvl2pPr>
            <a:lvl3pPr marL="1371600" lvl="2" indent="-342900" algn="l">
              <a:spcBef>
                <a:spcPts val="438"/>
              </a:spcBef>
              <a:spcAft>
                <a:spcPts val="0"/>
              </a:spcAft>
              <a:buClr>
                <a:srgbClr val="313332"/>
              </a:buClr>
              <a:buSzPts val="1800"/>
              <a:buChar char="–"/>
              <a:defRPr sz="1800"/>
            </a:lvl3pPr>
            <a:lvl4pPr marL="1828800" lvl="3" indent="-342900" algn="l">
              <a:spcBef>
                <a:spcPts val="360"/>
              </a:spcBef>
              <a:spcAft>
                <a:spcPts val="0"/>
              </a:spcAft>
              <a:buClr>
                <a:srgbClr val="313332"/>
              </a:buClr>
              <a:buSzPts val="1800"/>
              <a:buChar char="–"/>
              <a:defRPr sz="1800"/>
            </a:lvl4pPr>
            <a:lvl5pPr marL="2286000" lvl="4" indent="-317500" algn="l">
              <a:spcBef>
                <a:spcPts val="280"/>
              </a:spcBef>
              <a:spcAft>
                <a:spcPts val="0"/>
              </a:spcAft>
              <a:buClr>
                <a:srgbClr val="313332"/>
              </a:buClr>
              <a:buSzPts val="1400"/>
              <a:buChar char="»"/>
              <a:defRPr sz="14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5" name="Google Shape;65;p10"/>
          <p:cNvSpPr txBox="1">
            <a:spLocks noGrp="1"/>
          </p:cNvSpPr>
          <p:nvPr>
            <p:ph type="body" idx="2"/>
          </p:nvPr>
        </p:nvSpPr>
        <p:spPr>
          <a:xfrm>
            <a:off x="1682821" y="1951038"/>
            <a:ext cx="3246956" cy="4175126"/>
          </a:xfrm>
          <a:prstGeom prst="rect">
            <a:avLst/>
          </a:prstGeom>
          <a:noFill/>
          <a:ln>
            <a:noFill/>
          </a:ln>
        </p:spPr>
        <p:txBody>
          <a:bodyPr spcFirstLastPara="1" wrap="square" lIns="0" tIns="0" rIns="108000" bIns="0" anchor="t" anchorCtr="0"/>
          <a:lstStyle>
            <a:lvl1pPr marL="457200" lvl="0" indent="-228600" algn="l">
              <a:spcBef>
                <a:spcPts val="360"/>
              </a:spcBef>
              <a:spcAft>
                <a:spcPts val="0"/>
              </a:spcAft>
              <a:buSzPts val="1800"/>
              <a:buNone/>
              <a:defRPr sz="1800" b="0"/>
            </a:lvl1pPr>
            <a:lvl2pPr marL="914400" lvl="1" indent="-228600" algn="l">
              <a:spcBef>
                <a:spcPts val="600"/>
              </a:spcBef>
              <a:spcAft>
                <a:spcPts val="0"/>
              </a:spcAft>
              <a:buSzPts val="1200"/>
              <a:buNone/>
              <a:defRPr sz="1200"/>
            </a:lvl2pPr>
            <a:lvl3pPr marL="1371600" lvl="2" indent="-228600" algn="l">
              <a:spcBef>
                <a:spcPts val="438"/>
              </a:spcBef>
              <a:spcAft>
                <a:spcPts val="0"/>
              </a:spcAft>
              <a:buClr>
                <a:srgbClr val="313332"/>
              </a:buClr>
              <a:buSzPts val="1000"/>
              <a:buNone/>
              <a:defRPr sz="1000"/>
            </a:lvl3pPr>
            <a:lvl4pPr marL="1828800" lvl="3" indent="-228600" algn="l">
              <a:spcBef>
                <a:spcPts val="180"/>
              </a:spcBef>
              <a:spcAft>
                <a:spcPts val="0"/>
              </a:spcAft>
              <a:buClr>
                <a:srgbClr val="313332"/>
              </a:buClr>
              <a:buSzPts val="900"/>
              <a:buNone/>
              <a:defRPr sz="900"/>
            </a:lvl4pPr>
            <a:lvl5pPr marL="2286000" lvl="4" indent="-228600" algn="l">
              <a:spcBef>
                <a:spcPts val="180"/>
              </a:spcBef>
              <a:spcAft>
                <a:spcPts val="0"/>
              </a:spcAft>
              <a:buClr>
                <a:srgbClr val="313332"/>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10"/>
          <p:cNvSpPr txBox="1">
            <a:spLocks noGrp="1"/>
          </p:cNvSpPr>
          <p:nvPr>
            <p:ph type="sldNum" idx="12"/>
          </p:nvPr>
        </p:nvSpPr>
        <p:spPr>
          <a:xfrm>
            <a:off x="9359371" y="6126166"/>
            <a:ext cx="24415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7" name="Google Shape;67;p10"/>
          <p:cNvSpPr txBox="1">
            <a:spLocks noGrp="1"/>
          </p:cNvSpPr>
          <p:nvPr>
            <p:ph type="ftr" idx="11"/>
          </p:nvPr>
        </p:nvSpPr>
        <p:spPr>
          <a:xfrm>
            <a:off x="1682823" y="152403"/>
            <a:ext cx="3865827"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17325" y="720725"/>
            <a:ext cx="10376692" cy="650875"/>
          </a:xfrm>
          <a:prstGeom prst="rect">
            <a:avLst/>
          </a:prstGeom>
          <a:noFill/>
          <a:ln>
            <a:noFill/>
          </a:ln>
        </p:spPr>
        <p:txBody>
          <a:bodyPr spcFirstLastPara="1" wrap="square" lIns="0" tIns="0" rIns="91425" bIns="45700" anchor="t" anchorCtr="0"/>
          <a:lstStyle>
            <a:lvl1pPr marR="0" lvl="0" algn="l" rtl="0">
              <a:spcBef>
                <a:spcPts val="0"/>
              </a:spcBef>
              <a:spcAft>
                <a:spcPts val="0"/>
              </a:spcAft>
              <a:buSzPts val="1400"/>
              <a:buNone/>
              <a:defRPr sz="3200" b="0" i="0" u="none" strike="noStrike" cap="none">
                <a:solidFill>
                  <a:srgbClr val="FE0000"/>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rgbClr val="FE0000"/>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rgbClr val="FE0000"/>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rgbClr val="FE0000"/>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rgbClr val="FE0000"/>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rgbClr val="FE0000"/>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rgbClr val="FE0000"/>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rgbClr val="FE0000"/>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rgbClr val="FE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017324" y="1524000"/>
            <a:ext cx="10376691" cy="4267200"/>
          </a:xfrm>
          <a:prstGeom prst="rect">
            <a:avLst/>
          </a:prstGeom>
          <a:noFill/>
          <a:ln>
            <a:noFill/>
          </a:ln>
        </p:spPr>
        <p:txBody>
          <a:bodyPr spcFirstLastPara="1" wrap="square" lIns="0" tIns="0" rIns="108000" bIns="0" anchor="t" anchorCtr="0"/>
          <a:lstStyle>
            <a:lvl1pPr marL="457200" marR="0" lvl="0" indent="-228600" algn="l" rtl="0">
              <a:spcBef>
                <a:spcPts val="440"/>
              </a:spcBef>
              <a:spcAft>
                <a:spcPts val="0"/>
              </a:spcAft>
              <a:buSzPts val="1400"/>
              <a:buNone/>
              <a:defRPr sz="2200" b="1" i="0" u="none" strike="noStrike" cap="none">
                <a:solidFill>
                  <a:schemeClr val="dk1"/>
                </a:solidFill>
                <a:latin typeface="Arial"/>
                <a:ea typeface="Arial"/>
                <a:cs typeface="Arial"/>
                <a:sym typeface="Arial"/>
              </a:defRPr>
            </a:lvl1pPr>
            <a:lvl2pPr marL="914400" marR="0" lvl="1" indent="-368300" algn="l" rtl="0">
              <a:spcBef>
                <a:spcPts val="600"/>
              </a:spcBef>
              <a:spcAft>
                <a:spcPts val="0"/>
              </a:spcAft>
              <a:buClr>
                <a:srgbClr val="FF3F00"/>
              </a:buClr>
              <a:buSzPts val="2200"/>
              <a:buFont typeface="Arial"/>
              <a:buChar char="•"/>
              <a:defRPr sz="2200" b="0" i="0" u="none" strike="noStrike" cap="none">
                <a:solidFill>
                  <a:srgbClr val="313332"/>
                </a:solidFill>
                <a:latin typeface="Arial"/>
                <a:ea typeface="Arial"/>
                <a:cs typeface="Arial"/>
                <a:sym typeface="Arial"/>
              </a:defRPr>
            </a:lvl2pPr>
            <a:lvl3pPr marL="1371600" marR="0" lvl="2" indent="-342900" algn="l" rtl="0">
              <a:spcBef>
                <a:spcPts val="438"/>
              </a:spcBef>
              <a:spcAft>
                <a:spcPts val="0"/>
              </a:spcAft>
              <a:buClr>
                <a:srgbClr val="313332"/>
              </a:buClr>
              <a:buSzPts val="1800"/>
              <a:buFont typeface="Merriweather Sans"/>
              <a:buChar char="–"/>
              <a:defRPr sz="1800" b="0" i="0" u="none" strike="noStrike" cap="none">
                <a:solidFill>
                  <a:srgbClr val="313332"/>
                </a:solidFill>
                <a:latin typeface="Arial"/>
                <a:ea typeface="Arial"/>
                <a:cs typeface="Arial"/>
                <a:sym typeface="Arial"/>
              </a:defRPr>
            </a:lvl3pPr>
            <a:lvl4pPr marL="1828800" marR="0" lvl="3" indent="-342900" algn="l" rtl="0">
              <a:spcBef>
                <a:spcPts val="360"/>
              </a:spcBef>
              <a:spcAft>
                <a:spcPts val="0"/>
              </a:spcAft>
              <a:buClr>
                <a:srgbClr val="313332"/>
              </a:buClr>
              <a:buSzPts val="1800"/>
              <a:buFont typeface="Merriweather Sans"/>
              <a:buChar char="–"/>
              <a:defRPr sz="1800" b="0" i="0" u="none" strike="noStrike" cap="none">
                <a:solidFill>
                  <a:srgbClr val="313332"/>
                </a:solidFill>
                <a:latin typeface="Arial"/>
                <a:ea typeface="Arial"/>
                <a:cs typeface="Arial"/>
                <a:sym typeface="Arial"/>
              </a:defRPr>
            </a:lvl4pPr>
            <a:lvl5pPr marL="2286000" marR="0" lvl="4" indent="-317500" algn="l" rtl="0">
              <a:spcBef>
                <a:spcPts val="280"/>
              </a:spcBef>
              <a:spcAft>
                <a:spcPts val="0"/>
              </a:spcAft>
              <a:buClr>
                <a:srgbClr val="313332"/>
              </a:buClr>
              <a:buSzPts val="1400"/>
              <a:buFont typeface="Arial"/>
              <a:buChar char="»"/>
              <a:defRPr sz="1400" b="0" i="0" u="none" strike="noStrike" cap="none">
                <a:solidFill>
                  <a:srgbClr val="31333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p:nvPr/>
        </p:nvSpPr>
        <p:spPr>
          <a:xfrm>
            <a:off x="0" y="6561668"/>
            <a:ext cx="12207875" cy="14816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Google Shape;13;p1"/>
          <p:cNvSpPr/>
          <p:nvPr/>
        </p:nvSpPr>
        <p:spPr>
          <a:xfrm>
            <a:off x="0" y="6709836"/>
            <a:ext cx="12207875" cy="148167"/>
          </a:xfrm>
          <a:prstGeom prst="rect">
            <a:avLst/>
          </a:prstGeom>
          <a:solidFill>
            <a:srgbClr val="FFB9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4" name="Google Shape;14;p1"/>
          <p:cNvCxnSpPr/>
          <p:nvPr/>
        </p:nvCxnSpPr>
        <p:spPr>
          <a:xfrm>
            <a:off x="1017324" y="606424"/>
            <a:ext cx="10376691" cy="1588"/>
          </a:xfrm>
          <a:prstGeom prst="straightConnector1">
            <a:avLst/>
          </a:prstGeom>
          <a:noFill/>
          <a:ln w="12700" cap="flat" cmpd="sng">
            <a:solidFill>
              <a:schemeClr val="accent3"/>
            </a:solidFill>
            <a:prstDash val="solid"/>
            <a:round/>
            <a:headEnd type="none" w="sm" len="sm"/>
            <a:tailEnd type="none" w="sm" len="sm"/>
          </a:ln>
        </p:spPr>
      </p:cxnSp>
      <p:pic>
        <p:nvPicPr>
          <p:cNvPr id="15" name="Google Shape;15;p1" descr="bollen.jpg"/>
          <p:cNvPicPr preferRelativeResize="0"/>
          <p:nvPr/>
        </p:nvPicPr>
        <p:blipFill rotWithShape="1">
          <a:blip r:embed="rId13">
            <a:alphaModFix/>
          </a:blip>
          <a:srcRect/>
          <a:stretch/>
        </p:blipFill>
        <p:spPr>
          <a:xfrm>
            <a:off x="11666537" y="5977469"/>
            <a:ext cx="381000" cy="4597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topsectorenergie.nl/tki-urban-energy"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ctrTitle"/>
          </p:nvPr>
        </p:nvSpPr>
        <p:spPr>
          <a:xfrm>
            <a:off x="1729450" y="4739644"/>
            <a:ext cx="9257639" cy="838199"/>
          </a:xfrm>
          <a:prstGeom prst="rect">
            <a:avLst/>
          </a:prstGeom>
          <a:noFill/>
          <a:ln>
            <a:noFill/>
          </a:ln>
        </p:spPr>
        <p:txBody>
          <a:bodyPr spcFirstLastPara="1" wrap="square" lIns="0" tIns="0" rIns="91425" bIns="45700" anchor="t" anchorCtr="0">
            <a:noAutofit/>
          </a:bodyPr>
          <a:lstStyle/>
          <a:p>
            <a:pPr marL="0" lvl="0" indent="0" algn="ctr" rtl="0">
              <a:spcBef>
                <a:spcPts val="0"/>
              </a:spcBef>
              <a:spcAft>
                <a:spcPts val="0"/>
              </a:spcAft>
              <a:buNone/>
            </a:pPr>
            <a:r>
              <a:rPr lang="nl-NL" dirty="0">
                <a:latin typeface="Arial Unicode MS" charset="0"/>
                <a:ea typeface="Arial Unicode MS" charset="0"/>
                <a:cs typeface="Arial Unicode MS" charset="0"/>
              </a:rPr>
              <a:t>DEI+ Innovaties aardgasvrij</a:t>
            </a:r>
            <a:endParaRPr dirty="0">
              <a:latin typeface="Arial Unicode MS" charset="0"/>
              <a:ea typeface="Arial Unicode MS" charset="0"/>
              <a:cs typeface="Arial Unicode MS"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0" y="904875"/>
            <a:ext cx="12207875" cy="1066800"/>
          </a:xfrm>
          <a:prstGeom prst="rect">
            <a:avLst/>
          </a:prstGeom>
          <a:noFill/>
          <a:ln>
            <a:noFill/>
          </a:ln>
        </p:spPr>
        <p:txBody>
          <a:bodyPr spcFirstLastPara="1" wrap="square" lIns="0" tIns="0" rIns="91425" bIns="45700" anchor="t" anchorCtr="0">
            <a:noAutofit/>
          </a:bodyPr>
          <a:lstStyle/>
          <a:p>
            <a:pPr marL="0" lvl="0" indent="0" algn="ctr" rtl="0">
              <a:spcBef>
                <a:spcPts val="0"/>
              </a:spcBef>
              <a:spcAft>
                <a:spcPts val="0"/>
              </a:spcAft>
              <a:buNone/>
            </a:pPr>
            <a:r>
              <a:rPr lang="nl-NL">
                <a:latin typeface="Arial"/>
                <a:ea typeface="Arial"/>
                <a:cs typeface="Arial"/>
                <a:sym typeface="Arial"/>
              </a:rPr>
              <a:t>Meer informatie? Meedoen?</a:t>
            </a:r>
            <a:br>
              <a:rPr lang="nl-NL">
                <a:latin typeface="Arial"/>
                <a:ea typeface="Arial"/>
                <a:cs typeface="Arial"/>
                <a:sym typeface="Arial"/>
              </a:rPr>
            </a:br>
            <a:br>
              <a:rPr lang="nl-NL">
                <a:latin typeface="Arial"/>
                <a:ea typeface="Arial"/>
                <a:cs typeface="Arial"/>
                <a:sym typeface="Arial"/>
              </a:rPr>
            </a:br>
            <a:r>
              <a:rPr lang="nl-NL" sz="4000">
                <a:latin typeface="Arial"/>
                <a:ea typeface="Arial"/>
                <a:cs typeface="Arial"/>
                <a:sym typeface="Arial"/>
              </a:rPr>
              <a:t>www.tki-urbanenergy.nl</a:t>
            </a:r>
            <a:br>
              <a:rPr lang="nl-NL" sz="4000">
                <a:latin typeface="Arial"/>
                <a:ea typeface="Arial"/>
                <a:cs typeface="Arial"/>
                <a:sym typeface="Arial"/>
              </a:rPr>
            </a:br>
            <a:r>
              <a:rPr lang="nl-NL" sz="4000" u="sng">
                <a:latin typeface="Arial"/>
                <a:ea typeface="Arial"/>
                <a:cs typeface="Arial"/>
                <a:sym typeface="Arial"/>
              </a:rPr>
              <a:t>info@tki-urbanenergy.nl </a:t>
            </a:r>
            <a:endParaRPr sz="4800" u="sng">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7894320" y="0"/>
            <a:ext cx="4313555" cy="1402379"/>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idx="1"/>
          </p:nvPr>
        </p:nvSpPr>
        <p:spPr>
          <a:xfrm>
            <a:off x="411480" y="1402379"/>
            <a:ext cx="11389466" cy="4632662"/>
          </a:xfrm>
        </p:spPr>
        <p:txBody>
          <a:bodyPr/>
          <a:lstStyle/>
          <a:p>
            <a:pPr marL="228600" indent="0">
              <a:tabLst>
                <a:tab pos="1417638" algn="l"/>
              </a:tabLst>
            </a:pPr>
            <a:r>
              <a:rPr lang="nl-NL" dirty="0"/>
              <a:t>Optie 1:	Individueel 10 min gesprek met RVO/TKI</a:t>
            </a:r>
            <a:br>
              <a:rPr lang="nl-NL" dirty="0"/>
            </a:br>
            <a:r>
              <a:rPr lang="nl-NL" dirty="0"/>
              <a:t>	</a:t>
            </a:r>
            <a:r>
              <a:rPr lang="nl-NL" dirty="0">
                <a:solidFill>
                  <a:schemeClr val="accent3"/>
                </a:solidFill>
              </a:rPr>
              <a:t>Bespreek mogelijkheden voor uw idee 1-op-1</a:t>
            </a:r>
          </a:p>
          <a:p>
            <a:pPr marL="228600" indent="0">
              <a:tabLst>
                <a:tab pos="1417638" algn="l"/>
              </a:tabLst>
            </a:pPr>
            <a:br>
              <a:rPr lang="nl-NL" dirty="0"/>
            </a:br>
            <a:r>
              <a:rPr lang="nl-NL" dirty="0"/>
              <a:t>Optie 2:	Open Space g</a:t>
            </a:r>
            <a:r>
              <a:rPr lang="nl-NL" dirty="0">
                <a:solidFill>
                  <a:schemeClr val="tx1"/>
                </a:solidFill>
              </a:rPr>
              <a:t>esprekken - Netwerken &amp; Inspiratie</a:t>
            </a:r>
          </a:p>
          <a:p>
            <a:pPr marL="228600" indent="0">
              <a:tabLst>
                <a:tab pos="1417638" algn="l"/>
              </a:tabLst>
            </a:pPr>
            <a:r>
              <a:rPr lang="nl-NL" dirty="0">
                <a:solidFill>
                  <a:schemeClr val="accent3"/>
                </a:solidFill>
              </a:rPr>
              <a:t>	- Innovatie Warmtenetten oplossingen</a:t>
            </a:r>
          </a:p>
          <a:p>
            <a:pPr marL="228600" indent="0">
              <a:tabLst>
                <a:tab pos="1417638" algn="l"/>
              </a:tabLst>
            </a:pPr>
            <a:r>
              <a:rPr lang="nl-NL" dirty="0">
                <a:solidFill>
                  <a:schemeClr val="accent3"/>
                </a:solidFill>
              </a:rPr>
              <a:t>	- Sociale innovaties &amp; integrale (wijk)aanpak </a:t>
            </a:r>
          </a:p>
          <a:p>
            <a:pPr marL="228600" indent="0">
              <a:tabLst>
                <a:tab pos="1417638" algn="l"/>
              </a:tabLst>
            </a:pPr>
            <a:r>
              <a:rPr lang="nl-NL" dirty="0">
                <a:solidFill>
                  <a:schemeClr val="accent3"/>
                </a:solidFill>
              </a:rPr>
              <a:t>	- </a:t>
            </a:r>
            <a:r>
              <a:rPr lang="nl-NL" dirty="0" err="1">
                <a:solidFill>
                  <a:schemeClr val="accent3"/>
                </a:solidFill>
              </a:rPr>
              <a:t>All-electric</a:t>
            </a:r>
            <a:r>
              <a:rPr lang="nl-NL" dirty="0">
                <a:solidFill>
                  <a:schemeClr val="accent3"/>
                </a:solidFill>
              </a:rPr>
              <a:t> en installaties</a:t>
            </a:r>
          </a:p>
          <a:p>
            <a:pPr marL="228600" indent="0">
              <a:tabLst>
                <a:tab pos="1417638" algn="l"/>
              </a:tabLst>
            </a:pPr>
            <a:r>
              <a:rPr lang="nl-NL" dirty="0">
                <a:solidFill>
                  <a:schemeClr val="accent3"/>
                </a:solidFill>
              </a:rPr>
              <a:t>	- Gebouwschil-aanpak en besparing </a:t>
            </a:r>
            <a:br>
              <a:rPr lang="nl-NL" dirty="0">
                <a:solidFill>
                  <a:schemeClr val="accent3"/>
                </a:solidFill>
              </a:rPr>
            </a:br>
            <a:endParaRPr lang="nl-NL" dirty="0">
              <a:solidFill>
                <a:schemeClr val="accent3"/>
              </a:solidFill>
            </a:endParaRPr>
          </a:p>
        </p:txBody>
      </p:sp>
      <p:sp>
        <p:nvSpPr>
          <p:cNvPr id="4" name="Tijdelijke aanduiding voor dianumm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tr-TR" smtClean="0"/>
              <a:t>11</a:t>
            </a:fld>
            <a:endParaRPr lang="tr-TR"/>
          </a:p>
        </p:txBody>
      </p:sp>
      <p:sp>
        <p:nvSpPr>
          <p:cNvPr id="6" name="Google Shape;110;p15"/>
          <p:cNvSpPr txBox="1">
            <a:spLocks/>
          </p:cNvSpPr>
          <p:nvPr/>
        </p:nvSpPr>
        <p:spPr>
          <a:xfrm>
            <a:off x="609601" y="720725"/>
            <a:ext cx="7727168" cy="650875"/>
          </a:xfrm>
          <a:prstGeom prst="rect">
            <a:avLst/>
          </a:prstGeom>
          <a:noFill/>
          <a:ln>
            <a:noFill/>
          </a:ln>
        </p:spPr>
        <p:txBody>
          <a:bodyPr spcFirstLastPara="1" wrap="square" lIns="0"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9pPr>
          </a:lstStyle>
          <a:p>
            <a:r>
              <a:rPr lang="nl-NL" b="1" dirty="0">
                <a:solidFill>
                  <a:schemeClr val="accent3"/>
                </a:solidFill>
                <a:latin typeface="Al Tarikh" charset="-78"/>
                <a:ea typeface="Al Tarikh" charset="-78"/>
                <a:cs typeface="Al Tarikh" charset="-78"/>
              </a:rPr>
              <a:t>Wat nu?</a:t>
            </a:r>
          </a:p>
        </p:txBody>
      </p:sp>
      <p:sp>
        <p:nvSpPr>
          <p:cNvPr id="5" name="Tekstvak 4"/>
          <p:cNvSpPr txBox="1"/>
          <p:nvPr/>
        </p:nvSpPr>
        <p:spPr>
          <a:xfrm>
            <a:off x="8336770" y="320615"/>
            <a:ext cx="3374642" cy="400110"/>
          </a:xfrm>
          <a:prstGeom prst="rect">
            <a:avLst/>
          </a:prstGeom>
          <a:noFill/>
        </p:spPr>
        <p:txBody>
          <a:bodyPr wrap="none" rtlCol="0">
            <a:spAutoFit/>
          </a:bodyPr>
          <a:lstStyle/>
          <a:p>
            <a:pPr algn="r"/>
            <a:r>
              <a:rPr lang="nl-NL" sz="2000" b="1" dirty="0">
                <a:solidFill>
                  <a:schemeClr val="tx1">
                    <a:lumMod val="60000"/>
                    <a:lumOff val="40000"/>
                  </a:schemeClr>
                </a:solidFill>
              </a:rPr>
              <a:t>Ronde 1: 15:00 - 15:30 uur</a:t>
            </a:r>
          </a:p>
        </p:txBody>
      </p:sp>
      <p:sp>
        <p:nvSpPr>
          <p:cNvPr id="7" name="Tekstvak 6"/>
          <p:cNvSpPr txBox="1"/>
          <p:nvPr/>
        </p:nvSpPr>
        <p:spPr>
          <a:xfrm>
            <a:off x="8336769" y="840246"/>
            <a:ext cx="3374642" cy="400110"/>
          </a:xfrm>
          <a:prstGeom prst="rect">
            <a:avLst/>
          </a:prstGeom>
          <a:noFill/>
        </p:spPr>
        <p:txBody>
          <a:bodyPr wrap="none" rtlCol="0">
            <a:spAutoFit/>
          </a:bodyPr>
          <a:lstStyle/>
          <a:p>
            <a:pPr algn="r"/>
            <a:r>
              <a:rPr lang="nl-NL" sz="2000" b="1" dirty="0">
                <a:solidFill>
                  <a:schemeClr val="tx1">
                    <a:lumMod val="60000"/>
                    <a:lumOff val="40000"/>
                  </a:schemeClr>
                </a:solidFill>
              </a:rPr>
              <a:t>Ronde 2: 15:35 - 16:00 uur</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915" y="3794861"/>
            <a:ext cx="4124960" cy="2743098"/>
          </a:xfrm>
          <a:prstGeom prst="rect">
            <a:avLst/>
          </a:prstGeom>
        </p:spPr>
      </p:pic>
    </p:spTree>
    <p:extLst>
      <p:ext uri="{BB962C8B-B14F-4D97-AF65-F5344CB8AC3E}">
        <p14:creationId xmlns:p14="http://schemas.microsoft.com/office/powerpoint/2010/main" val="10884526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idx="4294967295"/>
          </p:nvPr>
        </p:nvSpPr>
        <p:spPr>
          <a:xfrm>
            <a:off x="9766300" y="6126163"/>
            <a:ext cx="2441575" cy="365125"/>
          </a:xfrm>
          <a:prstGeom prst="rect">
            <a:avLst/>
          </a:prstGeom>
        </p:spPr>
        <p:txBody>
          <a:bodyPr/>
          <a:lstStyle/>
          <a:p>
            <a:pPr marL="0" lvl="0" indent="0" algn="l" rtl="0">
              <a:spcBef>
                <a:spcPts val="0"/>
              </a:spcBef>
              <a:spcAft>
                <a:spcPts val="0"/>
              </a:spcAft>
              <a:buNone/>
            </a:pPr>
            <a:fld id="{00000000-1234-1234-1234-123412341234}" type="slidenum">
              <a:rPr lang="tr-TR" smtClean="0"/>
              <a:t>12</a:t>
            </a:fld>
            <a:endParaRPr lang="tr-TR"/>
          </a:p>
        </p:txBody>
      </p:sp>
      <p:sp>
        <p:nvSpPr>
          <p:cNvPr id="6" name="Rechthoek 5"/>
          <p:cNvSpPr/>
          <p:nvPr/>
        </p:nvSpPr>
        <p:spPr>
          <a:xfrm>
            <a:off x="8868578" y="0"/>
            <a:ext cx="3339297" cy="1156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97315" y="-1"/>
            <a:ext cx="3339297" cy="1156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p:cNvSpPr txBox="1"/>
          <p:nvPr/>
        </p:nvSpPr>
        <p:spPr>
          <a:xfrm>
            <a:off x="4530592" y="4719900"/>
            <a:ext cx="2291012" cy="461665"/>
          </a:xfrm>
          <a:prstGeom prst="rect">
            <a:avLst/>
          </a:prstGeom>
          <a:noFill/>
        </p:spPr>
        <p:txBody>
          <a:bodyPr wrap="none" rtlCol="0">
            <a:spAutoFit/>
          </a:bodyPr>
          <a:lstStyle/>
          <a:p>
            <a:r>
              <a:rPr lang="nl-NL" sz="2400" dirty="0">
                <a:solidFill>
                  <a:schemeClr val="accent3"/>
                </a:solidFill>
              </a:rPr>
              <a:t>Adviesgesprek</a:t>
            </a:r>
          </a:p>
        </p:txBody>
      </p:sp>
      <p:sp>
        <p:nvSpPr>
          <p:cNvPr id="8" name="Tekstvak 7"/>
          <p:cNvSpPr txBox="1"/>
          <p:nvPr/>
        </p:nvSpPr>
        <p:spPr>
          <a:xfrm>
            <a:off x="8657709" y="-1"/>
            <a:ext cx="1760418" cy="461665"/>
          </a:xfrm>
          <a:prstGeom prst="rect">
            <a:avLst/>
          </a:prstGeom>
          <a:noFill/>
        </p:spPr>
        <p:txBody>
          <a:bodyPr wrap="none" rtlCol="0">
            <a:spAutoFit/>
          </a:bodyPr>
          <a:lstStyle/>
          <a:p>
            <a:r>
              <a:rPr lang="nl-NL" sz="2400" dirty="0" err="1">
                <a:solidFill>
                  <a:schemeClr val="accent3"/>
                </a:solidFill>
              </a:rPr>
              <a:t>Openspace</a:t>
            </a:r>
            <a:endParaRPr lang="nl-NL" sz="2400" dirty="0">
              <a:solidFill>
                <a:schemeClr val="accent3"/>
              </a:solidFill>
            </a:endParaRPr>
          </a:p>
        </p:txBody>
      </p:sp>
      <p:sp>
        <p:nvSpPr>
          <p:cNvPr id="17" name="Tekstvak 16">
            <a:extLst>
              <a:ext uri="{FF2B5EF4-FFF2-40B4-BE49-F238E27FC236}">
                <a16:creationId xmlns:a16="http://schemas.microsoft.com/office/drawing/2014/main" id="{B20AEC8F-A9C9-42EA-875D-907B6AC72D76}"/>
              </a:ext>
            </a:extLst>
          </p:cNvPr>
          <p:cNvSpPr txBox="1"/>
          <p:nvPr/>
        </p:nvSpPr>
        <p:spPr>
          <a:xfrm>
            <a:off x="10418127" y="-22434"/>
            <a:ext cx="1760418" cy="461665"/>
          </a:xfrm>
          <a:prstGeom prst="rect">
            <a:avLst/>
          </a:prstGeom>
          <a:noFill/>
        </p:spPr>
        <p:txBody>
          <a:bodyPr wrap="none" rtlCol="0">
            <a:spAutoFit/>
          </a:bodyPr>
          <a:lstStyle/>
          <a:p>
            <a:r>
              <a:rPr lang="nl-NL" sz="2400" dirty="0" err="1">
                <a:solidFill>
                  <a:schemeClr val="accent3"/>
                </a:solidFill>
              </a:rPr>
              <a:t>Openspace</a:t>
            </a:r>
            <a:endParaRPr lang="nl-NL" sz="2400" dirty="0">
              <a:solidFill>
                <a:schemeClr val="accent3"/>
              </a:solidFill>
            </a:endParaRPr>
          </a:p>
        </p:txBody>
      </p:sp>
      <p:pic>
        <p:nvPicPr>
          <p:cNvPr id="15" name="Afbeelding 14">
            <a:extLst>
              <a:ext uri="{FF2B5EF4-FFF2-40B4-BE49-F238E27FC236}">
                <a16:creationId xmlns:a16="http://schemas.microsoft.com/office/drawing/2014/main" id="{78CEC5FF-1687-4A91-81BD-5A1D1AE31D28}"/>
              </a:ext>
            </a:extLst>
          </p:cNvPr>
          <p:cNvPicPr/>
          <p:nvPr/>
        </p:nvPicPr>
        <p:blipFill rotWithShape="1">
          <a:blip r:embed="rId2">
            <a:extLst>
              <a:ext uri="{28A0092B-C50C-407E-A947-70E740481C1C}">
                <a14:useLocalDpi xmlns:a14="http://schemas.microsoft.com/office/drawing/2010/main" val="0"/>
              </a:ext>
            </a:extLst>
          </a:blip>
          <a:srcRect b="12261"/>
          <a:stretch/>
        </p:blipFill>
        <p:spPr bwMode="auto">
          <a:xfrm>
            <a:off x="1079816" y="578384"/>
            <a:ext cx="10512743" cy="3658584"/>
          </a:xfrm>
          <a:prstGeom prst="rect">
            <a:avLst/>
          </a:prstGeom>
          <a:noFill/>
          <a:ln>
            <a:noFill/>
          </a:ln>
          <a:extLst>
            <a:ext uri="{53640926-AAD7-44D8-BBD7-CCE9431645EC}">
              <a14:shadowObscured xmlns:a14="http://schemas.microsoft.com/office/drawing/2010/main"/>
            </a:ext>
          </a:extLst>
        </p:spPr>
      </p:pic>
      <p:cxnSp>
        <p:nvCxnSpPr>
          <p:cNvPr id="18" name="Rechte verbindingslijn 17">
            <a:extLst>
              <a:ext uri="{FF2B5EF4-FFF2-40B4-BE49-F238E27FC236}">
                <a16:creationId xmlns:a16="http://schemas.microsoft.com/office/drawing/2014/main" id="{395FEDA6-BB49-43FC-BF5C-A518D44E6E6C}"/>
              </a:ext>
            </a:extLst>
          </p:cNvPr>
          <p:cNvCxnSpPr>
            <a:cxnSpLocks/>
          </p:cNvCxnSpPr>
          <p:nvPr/>
        </p:nvCxnSpPr>
        <p:spPr>
          <a:xfrm>
            <a:off x="9745668" y="479026"/>
            <a:ext cx="0" cy="125613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68F491E3-921C-4035-B41B-FFF4A1AF8FB3}"/>
              </a:ext>
            </a:extLst>
          </p:cNvPr>
          <p:cNvCxnSpPr>
            <a:cxnSpLocks/>
          </p:cNvCxnSpPr>
          <p:nvPr/>
        </p:nvCxnSpPr>
        <p:spPr>
          <a:xfrm>
            <a:off x="10937286" y="479026"/>
            <a:ext cx="0" cy="92216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a:cxnSpLocks/>
          </p:cNvCxnSpPr>
          <p:nvPr/>
        </p:nvCxnSpPr>
        <p:spPr>
          <a:xfrm>
            <a:off x="5319233" y="3779520"/>
            <a:ext cx="0" cy="10328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42297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p:nvPr/>
        </p:nvSpPr>
        <p:spPr>
          <a:xfrm>
            <a:off x="0" y="0"/>
            <a:ext cx="12207875" cy="6858000"/>
          </a:xfrm>
          <a:prstGeom prst="rect">
            <a:avLst/>
          </a:prstGeom>
          <a:gradFill>
            <a:gsLst>
              <a:gs pos="0">
                <a:srgbClr val="D5D1D4"/>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89" name="Google Shape;89;p14"/>
          <p:cNvGrpSpPr/>
          <p:nvPr/>
        </p:nvGrpSpPr>
        <p:grpSpPr>
          <a:xfrm>
            <a:off x="-1196975" y="-2438400"/>
            <a:ext cx="15043150" cy="10104438"/>
            <a:chOff x="-1196975" y="-2438400"/>
            <a:chExt cx="15043150" cy="10104438"/>
          </a:xfrm>
        </p:grpSpPr>
        <p:grpSp>
          <p:nvGrpSpPr>
            <p:cNvPr id="90" name="Google Shape;90;p14"/>
            <p:cNvGrpSpPr/>
            <p:nvPr/>
          </p:nvGrpSpPr>
          <p:grpSpPr>
            <a:xfrm>
              <a:off x="-546100" y="-533400"/>
              <a:ext cx="11379200" cy="8199438"/>
              <a:chOff x="-546100" y="-533400"/>
              <a:chExt cx="11379200" cy="8199438"/>
            </a:xfrm>
          </p:grpSpPr>
          <p:sp>
            <p:nvSpPr>
              <p:cNvPr id="91" name="Google Shape;91;p14"/>
              <p:cNvSpPr/>
              <p:nvPr/>
            </p:nvSpPr>
            <p:spPr>
              <a:xfrm>
                <a:off x="-546100" y="-317500"/>
                <a:ext cx="11379200" cy="6172200"/>
              </a:xfrm>
              <a:custGeom>
                <a:avLst/>
                <a:gdLst/>
                <a:ahLst/>
                <a:cxnLst/>
                <a:rect l="l" t="t" r="r" b="b"/>
                <a:pathLst>
                  <a:path w="11379200" h="6172200" extrusionOk="0">
                    <a:moveTo>
                      <a:pt x="508000" y="3289300"/>
                    </a:moveTo>
                    <a:lnTo>
                      <a:pt x="2451100" y="1346200"/>
                    </a:lnTo>
                    <a:lnTo>
                      <a:pt x="5473700" y="2565400"/>
                    </a:lnTo>
                    <a:lnTo>
                      <a:pt x="9436100" y="0"/>
                    </a:lnTo>
                    <a:lnTo>
                      <a:pt x="10579100" y="1498600"/>
                    </a:lnTo>
                    <a:lnTo>
                      <a:pt x="11379200" y="6172200"/>
                    </a:lnTo>
                    <a:lnTo>
                      <a:pt x="7594600" y="6007100"/>
                    </a:lnTo>
                    <a:lnTo>
                      <a:pt x="3378200" y="4178300"/>
                    </a:lnTo>
                    <a:lnTo>
                      <a:pt x="2171700" y="5702300"/>
                    </a:lnTo>
                    <a:lnTo>
                      <a:pt x="0" y="5334000"/>
                    </a:lnTo>
                    <a:lnTo>
                      <a:pt x="508000" y="3289300"/>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92" name="Google Shape;92;p14"/>
              <p:cNvCxnSpPr/>
              <p:nvPr/>
            </p:nvCxnSpPr>
            <p:spPr>
              <a:xfrm rot="5400000">
                <a:off x="5655468" y="6303169"/>
                <a:ext cx="1811338" cy="914400"/>
              </a:xfrm>
              <a:prstGeom prst="straightConnector1">
                <a:avLst/>
              </a:prstGeom>
              <a:noFill/>
              <a:ln w="25400" cap="flat" cmpd="sng">
                <a:solidFill>
                  <a:schemeClr val="lt1"/>
                </a:solidFill>
                <a:prstDash val="solid"/>
                <a:round/>
                <a:headEnd type="none" w="sm" len="sm"/>
                <a:tailEnd type="none" w="sm" len="sm"/>
              </a:ln>
            </p:spPr>
          </p:cxnSp>
          <p:cxnSp>
            <p:nvCxnSpPr>
              <p:cNvPr id="93" name="Google Shape;93;p14"/>
              <p:cNvCxnSpPr/>
              <p:nvPr/>
            </p:nvCxnSpPr>
            <p:spPr>
              <a:xfrm rot="-5400000">
                <a:off x="1420812" y="34925"/>
                <a:ext cx="1447800" cy="311150"/>
              </a:xfrm>
              <a:prstGeom prst="straightConnector1">
                <a:avLst/>
              </a:prstGeom>
              <a:noFill/>
              <a:ln w="25400" cap="flat" cmpd="sng">
                <a:solidFill>
                  <a:schemeClr val="lt1"/>
                </a:solidFill>
                <a:prstDash val="solid"/>
                <a:round/>
                <a:headEnd type="none" w="sm" len="sm"/>
                <a:tailEnd type="none" w="sm" len="sm"/>
              </a:ln>
            </p:spPr>
          </p:cxnSp>
          <p:cxnSp>
            <p:nvCxnSpPr>
              <p:cNvPr id="94" name="Google Shape;94;p14"/>
              <p:cNvCxnSpPr/>
              <p:nvPr/>
            </p:nvCxnSpPr>
            <p:spPr>
              <a:xfrm rot="-5400000" flipH="1">
                <a:off x="1265237" y="5981700"/>
                <a:ext cx="1828800" cy="990600"/>
              </a:xfrm>
              <a:prstGeom prst="straightConnector1">
                <a:avLst/>
              </a:prstGeom>
              <a:noFill/>
              <a:ln w="25400" cap="flat" cmpd="sng">
                <a:solidFill>
                  <a:schemeClr val="lt1"/>
                </a:solidFill>
                <a:prstDash val="solid"/>
                <a:round/>
                <a:headEnd type="none" w="sm" len="sm"/>
                <a:tailEnd type="none" w="sm" len="sm"/>
              </a:ln>
            </p:spPr>
          </p:cxnSp>
          <p:cxnSp>
            <p:nvCxnSpPr>
              <p:cNvPr id="95" name="Google Shape;95;p14"/>
              <p:cNvCxnSpPr/>
              <p:nvPr/>
            </p:nvCxnSpPr>
            <p:spPr>
              <a:xfrm rot="10800000" flipH="1">
                <a:off x="3132137" y="2057400"/>
                <a:ext cx="1752600" cy="1447800"/>
              </a:xfrm>
              <a:prstGeom prst="straightConnector1">
                <a:avLst/>
              </a:prstGeom>
              <a:noFill/>
              <a:ln w="25400" cap="flat" cmpd="sng">
                <a:solidFill>
                  <a:schemeClr val="lt1"/>
                </a:solidFill>
                <a:prstDash val="solid"/>
                <a:round/>
                <a:headEnd type="none" w="sm" len="sm"/>
                <a:tailEnd type="none" w="sm" len="sm"/>
              </a:ln>
            </p:spPr>
          </p:cxnSp>
          <p:cxnSp>
            <p:nvCxnSpPr>
              <p:cNvPr id="96" name="Google Shape;96;p14"/>
              <p:cNvCxnSpPr/>
              <p:nvPr/>
            </p:nvCxnSpPr>
            <p:spPr>
              <a:xfrm rot="-5400000">
                <a:off x="3697287" y="869950"/>
                <a:ext cx="2374900" cy="1588"/>
              </a:xfrm>
              <a:prstGeom prst="straightConnector1">
                <a:avLst/>
              </a:prstGeom>
              <a:noFill/>
              <a:ln w="25400" cap="flat" cmpd="sng">
                <a:solidFill>
                  <a:schemeClr val="lt1"/>
                </a:solidFill>
                <a:prstDash val="solid"/>
                <a:round/>
                <a:headEnd type="none" w="sm" len="sm"/>
                <a:tailEnd type="none" w="sm" len="sm"/>
              </a:ln>
            </p:spPr>
          </p:cxnSp>
        </p:grpSp>
        <p:sp>
          <p:nvSpPr>
            <p:cNvPr id="97" name="Google Shape;97;p14"/>
            <p:cNvSpPr/>
            <p:nvPr/>
          </p:nvSpPr>
          <p:spPr>
            <a:xfrm>
              <a:off x="7018337" y="-2438400"/>
              <a:ext cx="3917950" cy="391795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8" name="Google Shape;98;p14"/>
            <p:cNvSpPr/>
            <p:nvPr/>
          </p:nvSpPr>
          <p:spPr>
            <a:xfrm>
              <a:off x="9685337" y="3505200"/>
              <a:ext cx="4160838" cy="416083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9" name="Google Shape;99;p14"/>
            <p:cNvSpPr/>
            <p:nvPr/>
          </p:nvSpPr>
          <p:spPr>
            <a:xfrm>
              <a:off x="-1196975" y="1752600"/>
              <a:ext cx="2393950" cy="239395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pic>
        <p:nvPicPr>
          <p:cNvPr id="100" name="Google Shape;100;p14"/>
          <p:cNvPicPr preferRelativeResize="0"/>
          <p:nvPr/>
        </p:nvPicPr>
        <p:blipFill rotWithShape="1">
          <a:blip r:embed="rId3">
            <a:alphaModFix/>
          </a:blip>
          <a:srcRect/>
          <a:stretch/>
        </p:blipFill>
        <p:spPr>
          <a:xfrm>
            <a:off x="1258887" y="685800"/>
            <a:ext cx="9950450" cy="5490353"/>
          </a:xfrm>
          <a:prstGeom prst="rect">
            <a:avLst/>
          </a:prstGeom>
          <a:noFill/>
          <a:ln>
            <a:noFill/>
          </a:ln>
        </p:spPr>
      </p:pic>
      <p:pic>
        <p:nvPicPr>
          <p:cNvPr id="101" name="Google Shape;101;p14"/>
          <p:cNvPicPr preferRelativeResize="0"/>
          <p:nvPr/>
        </p:nvPicPr>
        <p:blipFill rotWithShape="1">
          <a:blip r:embed="rId4">
            <a:alphaModFix/>
          </a:blip>
          <a:srcRect/>
          <a:stretch/>
        </p:blipFill>
        <p:spPr>
          <a:xfrm>
            <a:off x="2300287" y="304988"/>
            <a:ext cx="6323930" cy="6089167"/>
          </a:xfrm>
          <a:prstGeom prst="rect">
            <a:avLst/>
          </a:prstGeom>
          <a:noFill/>
          <a:ln>
            <a:noFill/>
          </a:ln>
        </p:spPr>
      </p:pic>
      <p:pic>
        <p:nvPicPr>
          <p:cNvPr id="102" name="Google Shape;102;p14"/>
          <p:cNvPicPr preferRelativeResize="0"/>
          <p:nvPr/>
        </p:nvPicPr>
        <p:blipFill rotWithShape="1">
          <a:blip r:embed="rId5">
            <a:alphaModFix/>
          </a:blip>
          <a:srcRect/>
          <a:stretch/>
        </p:blipFill>
        <p:spPr>
          <a:xfrm>
            <a:off x="4732337" y="2976299"/>
            <a:ext cx="4831556" cy="1367101"/>
          </a:xfrm>
          <a:prstGeom prst="rect">
            <a:avLst/>
          </a:prstGeom>
          <a:noFill/>
          <a:ln>
            <a:noFill/>
          </a:ln>
        </p:spPr>
      </p:pic>
      <p:sp>
        <p:nvSpPr>
          <p:cNvPr id="103" name="Google Shape;103;p14"/>
          <p:cNvSpPr txBox="1"/>
          <p:nvPr/>
        </p:nvSpPr>
        <p:spPr>
          <a:xfrm>
            <a:off x="2246898" y="4437112"/>
            <a:ext cx="9257639" cy="90748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None/>
            </a:pPr>
            <a:r>
              <a:rPr lang="nl-NL" sz="2400" b="1" i="0" u="none" strike="noStrike" cap="none" dirty="0">
                <a:solidFill>
                  <a:schemeClr val="dk1"/>
                </a:solidFill>
                <a:latin typeface="Arial Unicode MS" charset="0"/>
                <a:ea typeface="Arial Unicode MS" charset="0"/>
                <a:cs typeface="Arial Unicode MS" charset="0"/>
                <a:sym typeface="Arial"/>
              </a:rPr>
              <a:t>Michiel van der Vight, Niels Rood, Willem Wiskerke</a:t>
            </a:r>
            <a:endParaRPr sz="2400" b="1" i="0" u="none" strike="noStrike" cap="none" dirty="0">
              <a:solidFill>
                <a:schemeClr val="dk1"/>
              </a:solidFill>
              <a:latin typeface="Arial Unicode MS" charset="0"/>
              <a:ea typeface="Arial Unicode MS" charset="0"/>
              <a:cs typeface="Arial Unicode MS" charset="0"/>
              <a:sym typeface="Arial"/>
            </a:endParaRPr>
          </a:p>
          <a:p>
            <a:pPr marL="342900" marR="0" lvl="0" indent="-342900" algn="l" rtl="0">
              <a:spcBef>
                <a:spcPts val="480"/>
              </a:spcBef>
              <a:spcAft>
                <a:spcPts val="0"/>
              </a:spcAft>
              <a:buNone/>
            </a:pPr>
            <a:r>
              <a:rPr lang="nl-NL" sz="2400" b="0" i="1" u="none" strike="noStrike" cap="none" dirty="0">
                <a:solidFill>
                  <a:schemeClr val="dk1"/>
                </a:solidFill>
                <a:latin typeface="Arial Unicode MS" charset="0"/>
                <a:ea typeface="Arial Unicode MS" charset="0"/>
                <a:cs typeface="Arial Unicode MS" charset="0"/>
                <a:sym typeface="Arial"/>
              </a:rPr>
              <a:t>Innovatiecoaches</a:t>
            </a:r>
            <a:endParaRPr sz="2400" b="0" i="1" u="none" strike="noStrike" cap="none" dirty="0">
              <a:solidFill>
                <a:schemeClr val="dk1"/>
              </a:solidFill>
              <a:latin typeface="Arial Unicode MS" charset="0"/>
              <a:ea typeface="Arial Unicode MS" charset="0"/>
              <a:cs typeface="Arial Unicode MS" charset="0"/>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548639" y="720725"/>
            <a:ext cx="10845378" cy="650875"/>
          </a:xfrm>
          <a:prstGeom prst="rect">
            <a:avLst/>
          </a:prstGeom>
          <a:noFill/>
          <a:ln>
            <a:noFill/>
          </a:ln>
        </p:spPr>
        <p:txBody>
          <a:bodyPr spcFirstLastPara="1" wrap="square" lIns="0" tIns="0" rIns="91425" bIns="45700" anchor="t" anchorCtr="0">
            <a:noAutofit/>
          </a:bodyPr>
          <a:lstStyle/>
          <a:p>
            <a:pPr marL="0" lvl="0" indent="0" algn="l" rtl="0">
              <a:spcBef>
                <a:spcPts val="0"/>
              </a:spcBef>
              <a:spcAft>
                <a:spcPts val="0"/>
              </a:spcAft>
              <a:buNone/>
            </a:pPr>
            <a:r>
              <a:rPr lang="nl-NL" dirty="0">
                <a:solidFill>
                  <a:schemeClr val="accent3"/>
                </a:solidFill>
                <a:latin typeface="Al Tarikh" charset="-78"/>
                <a:ea typeface="Al Tarikh" charset="-78"/>
                <a:cs typeface="Al Tarikh" charset="-78"/>
              </a:rPr>
              <a:t>Regelingen TKI Urban Energy  &amp;  DEI+</a:t>
            </a:r>
            <a:endParaRPr dirty="0">
              <a:solidFill>
                <a:schemeClr val="accent3"/>
              </a:solidFill>
              <a:latin typeface="Al Tarikh" charset="-78"/>
              <a:ea typeface="Al Tarikh" charset="-78"/>
              <a:cs typeface="Al Tarikh" charset="-78"/>
            </a:endParaRPr>
          </a:p>
        </p:txBody>
      </p:sp>
      <p:sp>
        <p:nvSpPr>
          <p:cNvPr id="5" name="Tekstvak 4"/>
          <p:cNvSpPr txBox="1"/>
          <p:nvPr/>
        </p:nvSpPr>
        <p:spPr>
          <a:xfrm>
            <a:off x="548639" y="4930739"/>
            <a:ext cx="8474742" cy="338554"/>
          </a:xfrm>
          <a:prstGeom prst="rect">
            <a:avLst/>
          </a:prstGeom>
          <a:solidFill>
            <a:schemeClr val="accent3">
              <a:lumMod val="20000"/>
              <a:lumOff val="80000"/>
            </a:schemeClr>
          </a:solidFill>
        </p:spPr>
        <p:txBody>
          <a:bodyPr wrap="square" rtlCol="0">
            <a:spAutoFit/>
          </a:bodyPr>
          <a:lstStyle/>
          <a:p>
            <a:r>
              <a:rPr lang="nl-NL" sz="1600" dirty="0">
                <a:latin typeface="Calibri" charset="0"/>
                <a:ea typeface="Calibri" charset="0"/>
                <a:cs typeface="Calibri" charset="0"/>
              </a:rPr>
              <a:t>TKI Urban Energy</a:t>
            </a:r>
          </a:p>
        </p:txBody>
      </p:sp>
      <p:sp>
        <p:nvSpPr>
          <p:cNvPr id="17" name="Tekstvak 16"/>
          <p:cNvSpPr txBox="1"/>
          <p:nvPr/>
        </p:nvSpPr>
        <p:spPr>
          <a:xfrm>
            <a:off x="6261462" y="5305212"/>
            <a:ext cx="5456377" cy="338554"/>
          </a:xfrm>
          <a:prstGeom prst="rect">
            <a:avLst/>
          </a:prstGeom>
          <a:solidFill>
            <a:srgbClr val="BFD3F6"/>
          </a:solidFill>
        </p:spPr>
        <p:txBody>
          <a:bodyPr wrap="square" rtlCol="0">
            <a:spAutoFit/>
          </a:bodyPr>
          <a:lstStyle/>
          <a:p>
            <a:r>
              <a:rPr lang="nl-NL" sz="1600" dirty="0">
                <a:latin typeface="Calibri" charset="0"/>
                <a:ea typeface="Calibri" charset="0"/>
                <a:cs typeface="Calibri" charset="0"/>
              </a:rPr>
              <a:t>DEI+</a:t>
            </a:r>
          </a:p>
        </p:txBody>
      </p:sp>
      <p:graphicFrame>
        <p:nvGraphicFramePr>
          <p:cNvPr id="7" name="Tabel 6"/>
          <p:cNvGraphicFramePr>
            <a:graphicFrameLocks noGrp="1"/>
          </p:cNvGraphicFramePr>
          <p:nvPr>
            <p:extLst>
              <p:ext uri="{D42A27DB-BD31-4B8C-83A1-F6EECF244321}">
                <p14:modId xmlns:p14="http://schemas.microsoft.com/office/powerpoint/2010/main" val="1194052938"/>
              </p:ext>
            </p:extLst>
          </p:nvPr>
        </p:nvGraphicFramePr>
        <p:xfrm>
          <a:off x="548639" y="1575623"/>
          <a:ext cx="5442728" cy="2225040"/>
        </p:xfrm>
        <a:graphic>
          <a:graphicData uri="http://schemas.openxmlformats.org/drawingml/2006/table">
            <a:tbl>
              <a:tblPr firstCol="1">
                <a:tableStyleId>{F5AB1C69-6EDB-4FF4-983F-18BD219EF322}</a:tableStyleId>
              </a:tblPr>
              <a:tblGrid>
                <a:gridCol w="5442728">
                  <a:extLst>
                    <a:ext uri="{9D8B030D-6E8A-4147-A177-3AD203B41FA5}">
                      <a16:colId xmlns:a16="http://schemas.microsoft.com/office/drawing/2014/main" val="20000"/>
                    </a:ext>
                  </a:extLst>
                </a:gridCol>
              </a:tblGrid>
              <a:tr h="370840">
                <a:tc>
                  <a:txBody>
                    <a:bodyPr/>
                    <a:lstStyle/>
                    <a:p>
                      <a:r>
                        <a:rPr lang="nl-NL" sz="1600" dirty="0">
                          <a:latin typeface="Calibri" charset="0"/>
                          <a:ea typeface="Calibri" charset="0"/>
                          <a:cs typeface="Calibri" charset="0"/>
                        </a:rPr>
                        <a:t>0: </a:t>
                      </a:r>
                      <a:r>
                        <a:rPr lang="nl-NL" sz="1600" dirty="0" err="1">
                          <a:latin typeface="Calibri" charset="0"/>
                          <a:ea typeface="Calibri" charset="0"/>
                          <a:cs typeface="Calibri" charset="0"/>
                        </a:rPr>
                        <a:t>Aardgasloos</a:t>
                      </a:r>
                      <a:r>
                        <a:rPr lang="nl-NL" sz="1600" baseline="0" dirty="0">
                          <a:latin typeface="Calibri" charset="0"/>
                          <a:ea typeface="Calibri" charset="0"/>
                          <a:cs typeface="Calibri" charset="0"/>
                        </a:rPr>
                        <a:t> (wonen, wijken &amp; gebouwen)</a:t>
                      </a:r>
                      <a:endParaRPr lang="nl-NL" sz="1600" dirty="0">
                        <a:latin typeface="Calibri" charset="0"/>
                        <a:ea typeface="Calibri" charset="0"/>
                        <a:cs typeface="Calibri" charset="0"/>
                      </a:endParaRPr>
                    </a:p>
                  </a:txBody>
                  <a:tcPr/>
                </a:tc>
                <a:extLst>
                  <a:ext uri="{0D108BD9-81ED-4DB2-BD59-A6C34878D82A}">
                    <a16:rowId xmlns:a16="http://schemas.microsoft.com/office/drawing/2014/main" val="10000"/>
                  </a:ext>
                </a:extLst>
              </a:tr>
              <a:tr h="370840">
                <a:tc>
                  <a:txBody>
                    <a:bodyPr/>
                    <a:lstStyle/>
                    <a:p>
                      <a:r>
                        <a:rPr lang="nl-NL" sz="1600" baseline="0" dirty="0">
                          <a:latin typeface="Calibri" charset="0"/>
                          <a:ea typeface="Calibri" charset="0"/>
                          <a:cs typeface="Calibri" charset="0"/>
                        </a:rPr>
                        <a:t>1: Zonne-energie (stroom)</a:t>
                      </a:r>
                      <a:endParaRPr lang="nl-NL" sz="1600" dirty="0">
                        <a:latin typeface="Calibri" charset="0"/>
                        <a:ea typeface="Calibri" charset="0"/>
                        <a:cs typeface="Calibri" charset="0"/>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1600" dirty="0">
                          <a:latin typeface="Calibri" charset="0"/>
                          <a:ea typeface="Calibri" charset="0"/>
                          <a:cs typeface="Calibri" charset="0"/>
                        </a:rPr>
                        <a:t>2: Warmte/koude</a:t>
                      </a:r>
                      <a:r>
                        <a:rPr lang="nl-NL" sz="1600" baseline="0" dirty="0">
                          <a:latin typeface="Calibri" charset="0"/>
                          <a:ea typeface="Calibri" charset="0"/>
                          <a:cs typeface="Calibri" charset="0"/>
                        </a:rPr>
                        <a:t> i</a:t>
                      </a:r>
                      <a:r>
                        <a:rPr lang="nl-NL" sz="1600" dirty="0">
                          <a:latin typeface="Calibri" charset="0"/>
                          <a:ea typeface="Calibri" charset="0"/>
                          <a:cs typeface="Calibri" charset="0"/>
                        </a:rPr>
                        <a:t>nstallaties</a:t>
                      </a:r>
                    </a:p>
                  </a:txBody>
                  <a:tcPr/>
                </a:tc>
                <a:extLst>
                  <a:ext uri="{0D108BD9-81ED-4DB2-BD59-A6C34878D82A}">
                    <a16:rowId xmlns:a16="http://schemas.microsoft.com/office/drawing/2014/main" val="10002"/>
                  </a:ext>
                </a:extLst>
              </a:tr>
              <a:tr h="370840">
                <a:tc>
                  <a:txBody>
                    <a:bodyPr/>
                    <a:lstStyle/>
                    <a:p>
                      <a:r>
                        <a:rPr lang="nl-NL" sz="1600" dirty="0">
                          <a:latin typeface="Calibri" charset="0"/>
                          <a:ea typeface="Calibri" charset="0"/>
                          <a:cs typeface="Calibri" charset="0"/>
                        </a:rPr>
                        <a:t>3: Fysieke</a:t>
                      </a:r>
                      <a:r>
                        <a:rPr lang="nl-NL" sz="1600" baseline="0" dirty="0">
                          <a:latin typeface="Calibri" charset="0"/>
                          <a:ea typeface="Calibri" charset="0"/>
                          <a:cs typeface="Calibri" charset="0"/>
                        </a:rPr>
                        <a:t> i</a:t>
                      </a:r>
                      <a:r>
                        <a:rPr lang="nl-NL" sz="1600" dirty="0">
                          <a:latin typeface="Calibri" charset="0"/>
                          <a:ea typeface="Calibri" charset="0"/>
                          <a:cs typeface="Calibri" charset="0"/>
                        </a:rPr>
                        <a:t>ntegratie</a:t>
                      </a:r>
                    </a:p>
                  </a:txBody>
                  <a:tcPr/>
                </a:tc>
                <a:extLst>
                  <a:ext uri="{0D108BD9-81ED-4DB2-BD59-A6C34878D82A}">
                    <a16:rowId xmlns:a16="http://schemas.microsoft.com/office/drawing/2014/main" val="10003"/>
                  </a:ext>
                </a:extLst>
              </a:tr>
              <a:tr h="370840">
                <a:tc>
                  <a:txBody>
                    <a:bodyPr/>
                    <a:lstStyle/>
                    <a:p>
                      <a:r>
                        <a:rPr lang="nl-NL" sz="1600" dirty="0">
                          <a:latin typeface="Calibri" charset="0"/>
                          <a:ea typeface="Calibri" charset="0"/>
                          <a:cs typeface="Calibri" charset="0"/>
                        </a:rPr>
                        <a:t>4: Flexibele energie-infrastructuur</a:t>
                      </a:r>
                    </a:p>
                  </a:txBody>
                  <a:tcPr/>
                </a:tc>
                <a:extLst>
                  <a:ext uri="{0D108BD9-81ED-4DB2-BD59-A6C34878D82A}">
                    <a16:rowId xmlns:a16="http://schemas.microsoft.com/office/drawing/2014/main" val="10004"/>
                  </a:ext>
                </a:extLst>
              </a:tr>
              <a:tr h="370840">
                <a:tc>
                  <a:txBody>
                    <a:bodyPr/>
                    <a:lstStyle/>
                    <a:p>
                      <a:r>
                        <a:rPr lang="nl-NL" sz="1600" dirty="0">
                          <a:latin typeface="Calibri" charset="0"/>
                          <a:ea typeface="Calibri" charset="0"/>
                          <a:cs typeface="Calibri" charset="0"/>
                        </a:rPr>
                        <a:t>5: Regelsystemen &amp; diensten</a:t>
                      </a:r>
                    </a:p>
                  </a:txBody>
                  <a:tcPr/>
                </a:tc>
                <a:extLst>
                  <a:ext uri="{0D108BD9-81ED-4DB2-BD59-A6C34878D82A}">
                    <a16:rowId xmlns:a16="http://schemas.microsoft.com/office/drawing/2014/main" val="10005"/>
                  </a:ext>
                </a:extLst>
              </a:tr>
            </a:tbl>
          </a:graphicData>
        </a:graphic>
      </p:graphicFrame>
      <p:graphicFrame>
        <p:nvGraphicFramePr>
          <p:cNvPr id="20" name="Tabel 19"/>
          <p:cNvGraphicFramePr>
            <a:graphicFrameLocks noGrp="1"/>
          </p:cNvGraphicFramePr>
          <p:nvPr>
            <p:extLst>
              <p:ext uri="{D42A27DB-BD31-4B8C-83A1-F6EECF244321}">
                <p14:modId xmlns:p14="http://schemas.microsoft.com/office/powerpoint/2010/main" val="213047751"/>
              </p:ext>
            </p:extLst>
          </p:nvPr>
        </p:nvGraphicFramePr>
        <p:xfrm>
          <a:off x="6261463" y="2083929"/>
          <a:ext cx="5456376" cy="1483360"/>
        </p:xfrm>
        <a:graphic>
          <a:graphicData uri="http://schemas.openxmlformats.org/drawingml/2006/table">
            <a:tbl>
              <a:tblPr firstCol="1">
                <a:tableStyleId>{F5AB1C69-6EDB-4FF4-983F-18BD219EF322}</a:tableStyleId>
              </a:tblPr>
              <a:tblGrid>
                <a:gridCol w="5456376">
                  <a:extLst>
                    <a:ext uri="{9D8B030D-6E8A-4147-A177-3AD203B41FA5}">
                      <a16:colId xmlns:a16="http://schemas.microsoft.com/office/drawing/2014/main" val="20000"/>
                    </a:ext>
                  </a:extLst>
                </a:gridCol>
              </a:tblGrid>
              <a:tr h="370840">
                <a:tc>
                  <a:txBody>
                    <a:bodyPr/>
                    <a:lstStyle/>
                    <a:p>
                      <a:r>
                        <a:rPr lang="nl-NL" sz="1600" dirty="0">
                          <a:latin typeface="Calibri" charset="0"/>
                          <a:ea typeface="Calibri" charset="0"/>
                          <a:cs typeface="Calibri" charset="0"/>
                        </a:rPr>
                        <a:t>CO</a:t>
                      </a:r>
                      <a:r>
                        <a:rPr lang="nl-NL" sz="1600" baseline="-25000" dirty="0">
                          <a:latin typeface="Calibri" charset="0"/>
                          <a:ea typeface="Calibri" charset="0"/>
                          <a:cs typeface="Calibri" charset="0"/>
                        </a:rPr>
                        <a:t>2</a:t>
                      </a:r>
                      <a:r>
                        <a:rPr lang="nl-NL" sz="1600" dirty="0">
                          <a:latin typeface="Calibri" charset="0"/>
                          <a:ea typeface="Calibri" charset="0"/>
                          <a:cs typeface="Calibri" charset="0"/>
                        </a:rPr>
                        <a:t> reductie industrie</a:t>
                      </a:r>
                    </a:p>
                  </a:txBody>
                  <a:tcPr>
                    <a:solidFill>
                      <a:srgbClr val="3E5BFF"/>
                    </a:solidFill>
                  </a:tcPr>
                </a:tc>
                <a:extLst>
                  <a:ext uri="{0D108BD9-81ED-4DB2-BD59-A6C34878D82A}">
                    <a16:rowId xmlns:a16="http://schemas.microsoft.com/office/drawing/2014/main" val="10000"/>
                  </a:ext>
                </a:extLst>
              </a:tr>
              <a:tr h="370840">
                <a:tc>
                  <a:txBody>
                    <a:bodyPr/>
                    <a:lstStyle/>
                    <a:p>
                      <a:r>
                        <a:rPr lang="nl-NL" sz="1600" dirty="0">
                          <a:latin typeface="Calibri" charset="0"/>
                          <a:ea typeface="Calibri" charset="0"/>
                          <a:cs typeface="Calibri" charset="0"/>
                        </a:rPr>
                        <a:t>Flexibilisering</a:t>
                      </a:r>
                      <a:r>
                        <a:rPr lang="nl-NL" sz="1600" baseline="0" dirty="0">
                          <a:latin typeface="Calibri" charset="0"/>
                          <a:ea typeface="Calibri" charset="0"/>
                          <a:cs typeface="Calibri" charset="0"/>
                        </a:rPr>
                        <a:t> elektriciteitssysteem</a:t>
                      </a:r>
                      <a:endParaRPr lang="nl-NL" sz="1600" dirty="0">
                        <a:latin typeface="Calibri" charset="0"/>
                        <a:ea typeface="Calibri" charset="0"/>
                        <a:cs typeface="Calibri" charset="0"/>
                      </a:endParaRPr>
                    </a:p>
                  </a:txBody>
                  <a:tcPr>
                    <a:solidFill>
                      <a:srgbClr val="3E5BFF"/>
                    </a:solidFill>
                  </a:tcPr>
                </a:tc>
                <a:extLst>
                  <a:ext uri="{0D108BD9-81ED-4DB2-BD59-A6C34878D82A}">
                    <a16:rowId xmlns:a16="http://schemas.microsoft.com/office/drawing/2014/main" val="10001"/>
                  </a:ext>
                </a:extLst>
              </a:tr>
              <a:tr h="370840">
                <a:tc>
                  <a:txBody>
                    <a:bodyPr/>
                    <a:lstStyle/>
                    <a:p>
                      <a:r>
                        <a:rPr lang="nl-NL" sz="1600" dirty="0">
                          <a:latin typeface="Calibri" charset="0"/>
                          <a:ea typeface="Calibri" charset="0"/>
                          <a:cs typeface="Calibri" charset="0"/>
                        </a:rPr>
                        <a:t>Inpassing grootschalige DE</a:t>
                      </a:r>
                    </a:p>
                  </a:txBody>
                  <a:tcPr>
                    <a:solidFill>
                      <a:srgbClr val="3E5BFF"/>
                    </a:solidFill>
                  </a:tcPr>
                </a:tc>
                <a:extLst>
                  <a:ext uri="{0D108BD9-81ED-4DB2-BD59-A6C34878D82A}">
                    <a16:rowId xmlns:a16="http://schemas.microsoft.com/office/drawing/2014/main" val="10002"/>
                  </a:ext>
                </a:extLst>
              </a:tr>
              <a:tr h="370840">
                <a:tc>
                  <a:txBody>
                    <a:bodyPr/>
                    <a:lstStyle/>
                    <a:p>
                      <a:r>
                        <a:rPr lang="nl-NL" sz="1600" dirty="0">
                          <a:latin typeface="Calibri" charset="0"/>
                          <a:ea typeface="Calibri" charset="0"/>
                          <a:cs typeface="Calibri" charset="0"/>
                        </a:rPr>
                        <a:t>Energie-innovatie</a:t>
                      </a:r>
                    </a:p>
                  </a:txBody>
                  <a:tcPr>
                    <a:solidFill>
                      <a:srgbClr val="3E5BFF"/>
                    </a:solidFill>
                  </a:tcPr>
                </a:tc>
                <a:extLst>
                  <a:ext uri="{0D108BD9-81ED-4DB2-BD59-A6C34878D82A}">
                    <a16:rowId xmlns:a16="http://schemas.microsoft.com/office/drawing/2014/main" val="10003"/>
                  </a:ext>
                </a:extLst>
              </a:tr>
            </a:tbl>
          </a:graphicData>
        </a:graphic>
      </p:graphicFrame>
      <p:cxnSp>
        <p:nvCxnSpPr>
          <p:cNvPr id="12" name="Rechte verbindingslijn met pijl 11"/>
          <p:cNvCxnSpPr/>
          <p:nvPr/>
        </p:nvCxnSpPr>
        <p:spPr>
          <a:xfrm flipH="1">
            <a:off x="548639" y="5869577"/>
            <a:ext cx="10258698" cy="0"/>
          </a:xfrm>
          <a:prstGeom prst="straightConnector1">
            <a:avLst/>
          </a:prstGeom>
          <a:ln w="57150">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548639" y="6001789"/>
            <a:ext cx="577402" cy="307777"/>
          </a:xfrm>
          <a:prstGeom prst="rect">
            <a:avLst/>
          </a:prstGeom>
          <a:noFill/>
        </p:spPr>
        <p:txBody>
          <a:bodyPr wrap="none" rtlCol="0">
            <a:spAutoFit/>
          </a:bodyPr>
          <a:lstStyle/>
          <a:p>
            <a:r>
              <a:rPr lang="nl-NL" dirty="0">
                <a:solidFill>
                  <a:schemeClr val="accent5">
                    <a:lumMod val="60000"/>
                    <a:lumOff val="40000"/>
                  </a:schemeClr>
                </a:solidFill>
                <a:latin typeface="Calibri" charset="0"/>
                <a:ea typeface="Calibri" charset="0"/>
                <a:cs typeface="Calibri" charset="0"/>
              </a:rPr>
              <a:t>TRL 3</a:t>
            </a:r>
          </a:p>
        </p:txBody>
      </p:sp>
      <p:sp>
        <p:nvSpPr>
          <p:cNvPr id="14" name="Tekstvak 13"/>
          <p:cNvSpPr txBox="1"/>
          <p:nvPr/>
        </p:nvSpPr>
        <p:spPr>
          <a:xfrm>
            <a:off x="1956418" y="6001789"/>
            <a:ext cx="577402" cy="307777"/>
          </a:xfrm>
          <a:prstGeom prst="rect">
            <a:avLst/>
          </a:prstGeom>
          <a:noFill/>
        </p:spPr>
        <p:txBody>
          <a:bodyPr wrap="none" rtlCol="0">
            <a:spAutoFit/>
          </a:bodyPr>
          <a:lstStyle/>
          <a:p>
            <a:r>
              <a:rPr lang="nl-NL" dirty="0">
                <a:solidFill>
                  <a:schemeClr val="accent5">
                    <a:lumMod val="60000"/>
                    <a:lumOff val="40000"/>
                  </a:schemeClr>
                </a:solidFill>
                <a:latin typeface="Calibri" charset="0"/>
                <a:ea typeface="Calibri" charset="0"/>
                <a:cs typeface="Calibri" charset="0"/>
              </a:rPr>
              <a:t>TRL 4</a:t>
            </a:r>
          </a:p>
        </p:txBody>
      </p:sp>
      <p:sp>
        <p:nvSpPr>
          <p:cNvPr id="15" name="Tekstvak 14"/>
          <p:cNvSpPr txBox="1"/>
          <p:nvPr/>
        </p:nvSpPr>
        <p:spPr>
          <a:xfrm>
            <a:off x="3364197" y="6001789"/>
            <a:ext cx="577402" cy="307777"/>
          </a:xfrm>
          <a:prstGeom prst="rect">
            <a:avLst/>
          </a:prstGeom>
          <a:noFill/>
        </p:spPr>
        <p:txBody>
          <a:bodyPr wrap="none" rtlCol="0">
            <a:spAutoFit/>
          </a:bodyPr>
          <a:lstStyle/>
          <a:p>
            <a:r>
              <a:rPr lang="nl-NL" dirty="0">
                <a:solidFill>
                  <a:schemeClr val="accent5">
                    <a:lumMod val="60000"/>
                    <a:lumOff val="40000"/>
                  </a:schemeClr>
                </a:solidFill>
                <a:latin typeface="Calibri" charset="0"/>
                <a:ea typeface="Calibri" charset="0"/>
                <a:cs typeface="Calibri" charset="0"/>
              </a:rPr>
              <a:t>TRL 5</a:t>
            </a:r>
          </a:p>
        </p:txBody>
      </p:sp>
      <p:sp>
        <p:nvSpPr>
          <p:cNvPr id="16" name="Tekstvak 15"/>
          <p:cNvSpPr txBox="1"/>
          <p:nvPr/>
        </p:nvSpPr>
        <p:spPr>
          <a:xfrm>
            <a:off x="4771976" y="6001789"/>
            <a:ext cx="577402" cy="307777"/>
          </a:xfrm>
          <a:prstGeom prst="rect">
            <a:avLst/>
          </a:prstGeom>
          <a:noFill/>
        </p:spPr>
        <p:txBody>
          <a:bodyPr wrap="none" rtlCol="0">
            <a:spAutoFit/>
          </a:bodyPr>
          <a:lstStyle/>
          <a:p>
            <a:r>
              <a:rPr lang="nl-NL" dirty="0">
                <a:solidFill>
                  <a:schemeClr val="accent5">
                    <a:lumMod val="60000"/>
                    <a:lumOff val="40000"/>
                  </a:schemeClr>
                </a:solidFill>
                <a:latin typeface="Calibri" charset="0"/>
                <a:ea typeface="Calibri" charset="0"/>
                <a:cs typeface="Calibri" charset="0"/>
              </a:rPr>
              <a:t>TRL 6</a:t>
            </a:r>
          </a:p>
        </p:txBody>
      </p:sp>
      <p:sp>
        <p:nvSpPr>
          <p:cNvPr id="18" name="Tekstvak 17"/>
          <p:cNvSpPr txBox="1"/>
          <p:nvPr/>
        </p:nvSpPr>
        <p:spPr>
          <a:xfrm>
            <a:off x="6179755" y="6001789"/>
            <a:ext cx="577402" cy="307777"/>
          </a:xfrm>
          <a:prstGeom prst="rect">
            <a:avLst/>
          </a:prstGeom>
          <a:noFill/>
        </p:spPr>
        <p:txBody>
          <a:bodyPr wrap="none" rtlCol="0">
            <a:spAutoFit/>
          </a:bodyPr>
          <a:lstStyle/>
          <a:p>
            <a:r>
              <a:rPr lang="nl-NL">
                <a:solidFill>
                  <a:schemeClr val="accent5">
                    <a:lumMod val="60000"/>
                    <a:lumOff val="40000"/>
                  </a:schemeClr>
                </a:solidFill>
                <a:latin typeface="Calibri" charset="0"/>
                <a:ea typeface="Calibri" charset="0"/>
                <a:cs typeface="Calibri" charset="0"/>
              </a:rPr>
              <a:t>TRL 7</a:t>
            </a:r>
          </a:p>
        </p:txBody>
      </p:sp>
      <p:sp>
        <p:nvSpPr>
          <p:cNvPr id="19" name="Tekstvak 18"/>
          <p:cNvSpPr txBox="1"/>
          <p:nvPr/>
        </p:nvSpPr>
        <p:spPr>
          <a:xfrm>
            <a:off x="7587532" y="6001789"/>
            <a:ext cx="577402" cy="307777"/>
          </a:xfrm>
          <a:prstGeom prst="rect">
            <a:avLst/>
          </a:prstGeom>
          <a:noFill/>
        </p:spPr>
        <p:txBody>
          <a:bodyPr wrap="none" rtlCol="0">
            <a:spAutoFit/>
          </a:bodyPr>
          <a:lstStyle/>
          <a:p>
            <a:r>
              <a:rPr lang="nl-NL" dirty="0">
                <a:solidFill>
                  <a:schemeClr val="accent5">
                    <a:lumMod val="60000"/>
                    <a:lumOff val="40000"/>
                  </a:schemeClr>
                </a:solidFill>
                <a:latin typeface="Calibri" charset="0"/>
                <a:ea typeface="Calibri" charset="0"/>
                <a:cs typeface="Calibri" charset="0"/>
              </a:rPr>
              <a:t>TRL 8</a:t>
            </a:r>
          </a:p>
        </p:txBody>
      </p:sp>
      <p:sp>
        <p:nvSpPr>
          <p:cNvPr id="21" name="Tekstvak 20"/>
          <p:cNvSpPr txBox="1"/>
          <p:nvPr/>
        </p:nvSpPr>
        <p:spPr>
          <a:xfrm>
            <a:off x="9023381" y="6001789"/>
            <a:ext cx="577402" cy="307777"/>
          </a:xfrm>
          <a:prstGeom prst="rect">
            <a:avLst/>
          </a:prstGeom>
          <a:noFill/>
        </p:spPr>
        <p:txBody>
          <a:bodyPr wrap="none" rtlCol="0">
            <a:spAutoFit/>
          </a:bodyPr>
          <a:lstStyle/>
          <a:p>
            <a:r>
              <a:rPr lang="nl-NL" dirty="0">
                <a:solidFill>
                  <a:schemeClr val="accent5">
                    <a:lumMod val="60000"/>
                    <a:lumOff val="40000"/>
                  </a:schemeClr>
                </a:solidFill>
                <a:latin typeface="Calibri" charset="0"/>
                <a:ea typeface="Calibri" charset="0"/>
                <a:cs typeface="Calibri" charset="0"/>
              </a:rPr>
              <a:t>TRL 9</a:t>
            </a:r>
          </a:p>
        </p:txBody>
      </p:sp>
    </p:spTree>
    <p:extLst>
      <p:ext uri="{BB962C8B-B14F-4D97-AF65-F5344CB8AC3E}">
        <p14:creationId xmlns:p14="http://schemas.microsoft.com/office/powerpoint/2010/main" val="15625948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cxnSp>
        <p:nvCxnSpPr>
          <p:cNvPr id="4" name="Rechte verbindingslijn met pijl 3"/>
          <p:cNvCxnSpPr/>
          <p:nvPr/>
        </p:nvCxnSpPr>
        <p:spPr>
          <a:xfrm flipH="1">
            <a:off x="548639" y="5869577"/>
            <a:ext cx="10258698" cy="0"/>
          </a:xfrm>
          <a:prstGeom prst="straightConnector1">
            <a:avLst/>
          </a:prstGeom>
          <a:ln w="57150">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6261462" y="5305212"/>
            <a:ext cx="5456377" cy="338554"/>
          </a:xfrm>
          <a:prstGeom prst="rect">
            <a:avLst/>
          </a:prstGeom>
          <a:solidFill>
            <a:srgbClr val="BFD3F6"/>
          </a:solidFill>
        </p:spPr>
        <p:txBody>
          <a:bodyPr wrap="square" rtlCol="0">
            <a:spAutoFit/>
          </a:bodyPr>
          <a:lstStyle/>
          <a:p>
            <a:r>
              <a:rPr lang="nl-NL" sz="1600" dirty="0">
                <a:latin typeface="Calibri" charset="0"/>
                <a:ea typeface="Calibri" charset="0"/>
                <a:cs typeface="Calibri" charset="0"/>
              </a:rPr>
              <a:t>DEI+</a:t>
            </a:r>
          </a:p>
        </p:txBody>
      </p:sp>
      <p:graphicFrame>
        <p:nvGraphicFramePr>
          <p:cNvPr id="7" name="Tabel 6"/>
          <p:cNvGraphicFramePr>
            <a:graphicFrameLocks noGrp="1"/>
          </p:cNvGraphicFramePr>
          <p:nvPr>
            <p:extLst>
              <p:ext uri="{D42A27DB-BD31-4B8C-83A1-F6EECF244321}">
                <p14:modId xmlns:p14="http://schemas.microsoft.com/office/powerpoint/2010/main" val="2140440314"/>
              </p:ext>
            </p:extLst>
          </p:nvPr>
        </p:nvGraphicFramePr>
        <p:xfrm>
          <a:off x="548639" y="1946463"/>
          <a:ext cx="5442728" cy="1854200"/>
        </p:xfrm>
        <a:graphic>
          <a:graphicData uri="http://schemas.openxmlformats.org/drawingml/2006/table">
            <a:tbl>
              <a:tblPr firstCol="1">
                <a:tableStyleId>{F5AB1C69-6EDB-4FF4-983F-18BD219EF322}</a:tableStyleId>
              </a:tblPr>
              <a:tblGrid>
                <a:gridCol w="5442728">
                  <a:extLst>
                    <a:ext uri="{9D8B030D-6E8A-4147-A177-3AD203B41FA5}">
                      <a16:colId xmlns:a16="http://schemas.microsoft.com/office/drawing/2014/main" val="20000"/>
                    </a:ext>
                  </a:extLst>
                </a:gridCol>
              </a:tblGrid>
              <a:tr h="370840">
                <a:tc>
                  <a:txBody>
                    <a:bodyPr/>
                    <a:lstStyle/>
                    <a:p>
                      <a:r>
                        <a:rPr lang="nl-NL" sz="1600" baseline="0" dirty="0">
                          <a:latin typeface="Calibri" charset="0"/>
                          <a:ea typeface="Calibri" charset="0"/>
                          <a:cs typeface="Calibri" charset="0"/>
                        </a:rPr>
                        <a:t>1: Zonne-energie (stroom)</a:t>
                      </a:r>
                      <a:endParaRPr lang="nl-NL" sz="1600" dirty="0">
                        <a:latin typeface="Calibri" charset="0"/>
                        <a:ea typeface="Calibri" charset="0"/>
                        <a:cs typeface="Calibri" charset="0"/>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1600" dirty="0">
                          <a:latin typeface="Calibri" charset="0"/>
                          <a:ea typeface="Calibri" charset="0"/>
                          <a:cs typeface="Calibri" charset="0"/>
                        </a:rPr>
                        <a:t>2: Warmte/koude</a:t>
                      </a:r>
                      <a:r>
                        <a:rPr lang="nl-NL" sz="1600" baseline="0" dirty="0">
                          <a:latin typeface="Calibri" charset="0"/>
                          <a:ea typeface="Calibri" charset="0"/>
                          <a:cs typeface="Calibri" charset="0"/>
                        </a:rPr>
                        <a:t> i</a:t>
                      </a:r>
                      <a:r>
                        <a:rPr lang="nl-NL" sz="1600" dirty="0">
                          <a:latin typeface="Calibri" charset="0"/>
                          <a:ea typeface="Calibri" charset="0"/>
                          <a:cs typeface="Calibri" charset="0"/>
                        </a:rPr>
                        <a:t>nstallaties</a:t>
                      </a:r>
                    </a:p>
                  </a:txBody>
                  <a:tcPr/>
                </a:tc>
                <a:extLst>
                  <a:ext uri="{0D108BD9-81ED-4DB2-BD59-A6C34878D82A}">
                    <a16:rowId xmlns:a16="http://schemas.microsoft.com/office/drawing/2014/main" val="10001"/>
                  </a:ext>
                </a:extLst>
              </a:tr>
              <a:tr h="370840">
                <a:tc>
                  <a:txBody>
                    <a:bodyPr/>
                    <a:lstStyle/>
                    <a:p>
                      <a:r>
                        <a:rPr lang="nl-NL" sz="1600" dirty="0">
                          <a:latin typeface="Calibri" charset="0"/>
                          <a:ea typeface="Calibri" charset="0"/>
                          <a:cs typeface="Calibri" charset="0"/>
                        </a:rPr>
                        <a:t>3: Fysieke</a:t>
                      </a:r>
                      <a:r>
                        <a:rPr lang="nl-NL" sz="1600" baseline="0" dirty="0">
                          <a:latin typeface="Calibri" charset="0"/>
                          <a:ea typeface="Calibri" charset="0"/>
                          <a:cs typeface="Calibri" charset="0"/>
                        </a:rPr>
                        <a:t> i</a:t>
                      </a:r>
                      <a:r>
                        <a:rPr lang="nl-NL" sz="1600" dirty="0">
                          <a:latin typeface="Calibri" charset="0"/>
                          <a:ea typeface="Calibri" charset="0"/>
                          <a:cs typeface="Calibri" charset="0"/>
                        </a:rPr>
                        <a:t>ntegratie</a:t>
                      </a:r>
                    </a:p>
                  </a:txBody>
                  <a:tcPr/>
                </a:tc>
                <a:extLst>
                  <a:ext uri="{0D108BD9-81ED-4DB2-BD59-A6C34878D82A}">
                    <a16:rowId xmlns:a16="http://schemas.microsoft.com/office/drawing/2014/main" val="10002"/>
                  </a:ext>
                </a:extLst>
              </a:tr>
              <a:tr h="370840">
                <a:tc>
                  <a:txBody>
                    <a:bodyPr/>
                    <a:lstStyle/>
                    <a:p>
                      <a:r>
                        <a:rPr lang="nl-NL" sz="1600" dirty="0">
                          <a:latin typeface="Calibri" charset="0"/>
                          <a:ea typeface="Calibri" charset="0"/>
                          <a:cs typeface="Calibri" charset="0"/>
                        </a:rPr>
                        <a:t>4: Flexibele energie-infrastructuur</a:t>
                      </a:r>
                    </a:p>
                  </a:txBody>
                  <a:tcPr/>
                </a:tc>
                <a:extLst>
                  <a:ext uri="{0D108BD9-81ED-4DB2-BD59-A6C34878D82A}">
                    <a16:rowId xmlns:a16="http://schemas.microsoft.com/office/drawing/2014/main" val="10003"/>
                  </a:ext>
                </a:extLst>
              </a:tr>
              <a:tr h="370840">
                <a:tc>
                  <a:txBody>
                    <a:bodyPr/>
                    <a:lstStyle/>
                    <a:p>
                      <a:r>
                        <a:rPr lang="nl-NL" sz="1600" dirty="0">
                          <a:latin typeface="Calibri" charset="0"/>
                          <a:ea typeface="Calibri" charset="0"/>
                          <a:cs typeface="Calibri" charset="0"/>
                        </a:rPr>
                        <a:t>5: Regelsystemen &amp; diensten</a:t>
                      </a:r>
                    </a:p>
                  </a:txBody>
                  <a:tcPr/>
                </a:tc>
                <a:extLst>
                  <a:ext uri="{0D108BD9-81ED-4DB2-BD59-A6C34878D82A}">
                    <a16:rowId xmlns:a16="http://schemas.microsoft.com/office/drawing/2014/main" val="10004"/>
                  </a:ext>
                </a:extLst>
              </a:tr>
            </a:tbl>
          </a:graphicData>
        </a:graphic>
      </p:graphicFrame>
      <p:sp>
        <p:nvSpPr>
          <p:cNvPr id="2" name="Tekstvak 1"/>
          <p:cNvSpPr txBox="1"/>
          <p:nvPr/>
        </p:nvSpPr>
        <p:spPr>
          <a:xfrm>
            <a:off x="548639" y="6001789"/>
            <a:ext cx="577402" cy="307777"/>
          </a:xfrm>
          <a:prstGeom prst="rect">
            <a:avLst/>
          </a:prstGeom>
          <a:noFill/>
        </p:spPr>
        <p:txBody>
          <a:bodyPr wrap="none" rtlCol="0">
            <a:spAutoFit/>
          </a:bodyPr>
          <a:lstStyle/>
          <a:p>
            <a:r>
              <a:rPr lang="nl-NL">
                <a:solidFill>
                  <a:schemeClr val="accent5">
                    <a:lumMod val="60000"/>
                    <a:lumOff val="40000"/>
                  </a:schemeClr>
                </a:solidFill>
                <a:latin typeface="Calibri" charset="0"/>
                <a:ea typeface="Calibri" charset="0"/>
                <a:cs typeface="Calibri" charset="0"/>
              </a:rPr>
              <a:t>TRL 3</a:t>
            </a:r>
          </a:p>
        </p:txBody>
      </p:sp>
      <p:sp>
        <p:nvSpPr>
          <p:cNvPr id="10" name="Tekstvak 9"/>
          <p:cNvSpPr txBox="1"/>
          <p:nvPr/>
        </p:nvSpPr>
        <p:spPr>
          <a:xfrm>
            <a:off x="1956418" y="6001789"/>
            <a:ext cx="577402" cy="307777"/>
          </a:xfrm>
          <a:prstGeom prst="rect">
            <a:avLst/>
          </a:prstGeom>
          <a:noFill/>
        </p:spPr>
        <p:txBody>
          <a:bodyPr wrap="none" rtlCol="0">
            <a:spAutoFit/>
          </a:bodyPr>
          <a:lstStyle/>
          <a:p>
            <a:r>
              <a:rPr lang="nl-NL" dirty="0">
                <a:solidFill>
                  <a:schemeClr val="accent5">
                    <a:lumMod val="60000"/>
                    <a:lumOff val="40000"/>
                  </a:schemeClr>
                </a:solidFill>
                <a:latin typeface="Calibri" charset="0"/>
                <a:ea typeface="Calibri" charset="0"/>
                <a:cs typeface="Calibri" charset="0"/>
              </a:rPr>
              <a:t>TRL 4</a:t>
            </a:r>
          </a:p>
        </p:txBody>
      </p:sp>
      <p:sp>
        <p:nvSpPr>
          <p:cNvPr id="11" name="Tekstvak 10"/>
          <p:cNvSpPr txBox="1"/>
          <p:nvPr/>
        </p:nvSpPr>
        <p:spPr>
          <a:xfrm>
            <a:off x="3364197" y="6001789"/>
            <a:ext cx="577402" cy="307777"/>
          </a:xfrm>
          <a:prstGeom prst="rect">
            <a:avLst/>
          </a:prstGeom>
          <a:noFill/>
        </p:spPr>
        <p:txBody>
          <a:bodyPr wrap="none" rtlCol="0">
            <a:spAutoFit/>
          </a:bodyPr>
          <a:lstStyle/>
          <a:p>
            <a:r>
              <a:rPr lang="nl-NL" dirty="0">
                <a:solidFill>
                  <a:schemeClr val="accent5">
                    <a:lumMod val="60000"/>
                    <a:lumOff val="40000"/>
                  </a:schemeClr>
                </a:solidFill>
                <a:latin typeface="Calibri" charset="0"/>
                <a:ea typeface="Calibri" charset="0"/>
                <a:cs typeface="Calibri" charset="0"/>
              </a:rPr>
              <a:t>TRL 5</a:t>
            </a:r>
          </a:p>
        </p:txBody>
      </p:sp>
      <p:sp>
        <p:nvSpPr>
          <p:cNvPr id="12" name="Tekstvak 11"/>
          <p:cNvSpPr txBox="1"/>
          <p:nvPr/>
        </p:nvSpPr>
        <p:spPr>
          <a:xfrm>
            <a:off x="4771976" y="6001789"/>
            <a:ext cx="577402" cy="307777"/>
          </a:xfrm>
          <a:prstGeom prst="rect">
            <a:avLst/>
          </a:prstGeom>
          <a:noFill/>
        </p:spPr>
        <p:txBody>
          <a:bodyPr wrap="none" rtlCol="0">
            <a:spAutoFit/>
          </a:bodyPr>
          <a:lstStyle/>
          <a:p>
            <a:r>
              <a:rPr lang="nl-NL" dirty="0">
                <a:solidFill>
                  <a:schemeClr val="accent5">
                    <a:lumMod val="60000"/>
                    <a:lumOff val="40000"/>
                  </a:schemeClr>
                </a:solidFill>
                <a:latin typeface="Calibri" charset="0"/>
                <a:ea typeface="Calibri" charset="0"/>
                <a:cs typeface="Calibri" charset="0"/>
              </a:rPr>
              <a:t>TRL 6</a:t>
            </a:r>
          </a:p>
        </p:txBody>
      </p:sp>
      <p:sp>
        <p:nvSpPr>
          <p:cNvPr id="13" name="Tekstvak 12"/>
          <p:cNvSpPr txBox="1"/>
          <p:nvPr/>
        </p:nvSpPr>
        <p:spPr>
          <a:xfrm>
            <a:off x="6179755" y="6001789"/>
            <a:ext cx="577402" cy="307777"/>
          </a:xfrm>
          <a:prstGeom prst="rect">
            <a:avLst/>
          </a:prstGeom>
          <a:noFill/>
        </p:spPr>
        <p:txBody>
          <a:bodyPr wrap="none" rtlCol="0">
            <a:spAutoFit/>
          </a:bodyPr>
          <a:lstStyle/>
          <a:p>
            <a:r>
              <a:rPr lang="nl-NL">
                <a:solidFill>
                  <a:schemeClr val="accent5">
                    <a:lumMod val="60000"/>
                    <a:lumOff val="40000"/>
                  </a:schemeClr>
                </a:solidFill>
                <a:latin typeface="Calibri" charset="0"/>
                <a:ea typeface="Calibri" charset="0"/>
                <a:cs typeface="Calibri" charset="0"/>
              </a:rPr>
              <a:t>TRL 7</a:t>
            </a:r>
          </a:p>
        </p:txBody>
      </p:sp>
      <p:sp>
        <p:nvSpPr>
          <p:cNvPr id="14" name="Tekstvak 13"/>
          <p:cNvSpPr txBox="1"/>
          <p:nvPr/>
        </p:nvSpPr>
        <p:spPr>
          <a:xfrm>
            <a:off x="7587532" y="6001789"/>
            <a:ext cx="577402" cy="307777"/>
          </a:xfrm>
          <a:prstGeom prst="rect">
            <a:avLst/>
          </a:prstGeom>
          <a:noFill/>
        </p:spPr>
        <p:txBody>
          <a:bodyPr wrap="none" rtlCol="0">
            <a:spAutoFit/>
          </a:bodyPr>
          <a:lstStyle/>
          <a:p>
            <a:r>
              <a:rPr lang="nl-NL" dirty="0">
                <a:solidFill>
                  <a:schemeClr val="accent5">
                    <a:lumMod val="60000"/>
                    <a:lumOff val="40000"/>
                  </a:schemeClr>
                </a:solidFill>
                <a:latin typeface="Calibri" charset="0"/>
                <a:ea typeface="Calibri" charset="0"/>
                <a:cs typeface="Calibri" charset="0"/>
              </a:rPr>
              <a:t>TRL 8</a:t>
            </a:r>
          </a:p>
        </p:txBody>
      </p:sp>
      <p:sp>
        <p:nvSpPr>
          <p:cNvPr id="19" name="Tekstvak 18"/>
          <p:cNvSpPr txBox="1"/>
          <p:nvPr/>
        </p:nvSpPr>
        <p:spPr>
          <a:xfrm>
            <a:off x="9023381" y="6001789"/>
            <a:ext cx="577402" cy="307777"/>
          </a:xfrm>
          <a:prstGeom prst="rect">
            <a:avLst/>
          </a:prstGeom>
          <a:noFill/>
        </p:spPr>
        <p:txBody>
          <a:bodyPr wrap="none" rtlCol="0">
            <a:spAutoFit/>
          </a:bodyPr>
          <a:lstStyle/>
          <a:p>
            <a:r>
              <a:rPr lang="nl-NL" dirty="0">
                <a:solidFill>
                  <a:schemeClr val="accent5">
                    <a:lumMod val="60000"/>
                    <a:lumOff val="40000"/>
                  </a:schemeClr>
                </a:solidFill>
                <a:latin typeface="Calibri" charset="0"/>
                <a:ea typeface="Calibri" charset="0"/>
                <a:cs typeface="Calibri" charset="0"/>
              </a:rPr>
              <a:t>TRL 9</a:t>
            </a:r>
          </a:p>
        </p:txBody>
      </p:sp>
      <p:sp>
        <p:nvSpPr>
          <p:cNvPr id="21" name="Tekstvak 20"/>
          <p:cNvSpPr txBox="1"/>
          <p:nvPr/>
        </p:nvSpPr>
        <p:spPr>
          <a:xfrm>
            <a:off x="548640" y="4431974"/>
            <a:ext cx="6303096" cy="338554"/>
          </a:xfrm>
          <a:prstGeom prst="rect">
            <a:avLst/>
          </a:prstGeom>
          <a:solidFill>
            <a:schemeClr val="accent4">
              <a:lumMod val="20000"/>
              <a:lumOff val="80000"/>
            </a:schemeClr>
          </a:solidFill>
        </p:spPr>
        <p:txBody>
          <a:bodyPr wrap="square" rtlCol="0">
            <a:spAutoFit/>
          </a:bodyPr>
          <a:lstStyle/>
          <a:p>
            <a:r>
              <a:rPr lang="nl-NL" sz="1600" b="1" dirty="0">
                <a:latin typeface="Calibri" charset="0"/>
                <a:ea typeface="Calibri" charset="0"/>
                <a:cs typeface="Calibri" charset="0"/>
              </a:rPr>
              <a:t>MMIP: Duurzame warmte en koude</a:t>
            </a:r>
          </a:p>
        </p:txBody>
      </p:sp>
      <p:graphicFrame>
        <p:nvGraphicFramePr>
          <p:cNvPr id="24" name="Tabel 23"/>
          <p:cNvGraphicFramePr>
            <a:graphicFrameLocks noGrp="1"/>
          </p:cNvGraphicFramePr>
          <p:nvPr>
            <p:extLst>
              <p:ext uri="{D42A27DB-BD31-4B8C-83A1-F6EECF244321}">
                <p14:modId xmlns:p14="http://schemas.microsoft.com/office/powerpoint/2010/main" val="1881786501"/>
              </p:ext>
            </p:extLst>
          </p:nvPr>
        </p:nvGraphicFramePr>
        <p:xfrm>
          <a:off x="6261463" y="2083929"/>
          <a:ext cx="5456376" cy="1854200"/>
        </p:xfrm>
        <a:graphic>
          <a:graphicData uri="http://schemas.openxmlformats.org/drawingml/2006/table">
            <a:tbl>
              <a:tblPr firstCol="1">
                <a:tableStyleId>{F5AB1C69-6EDB-4FF4-983F-18BD219EF322}</a:tableStyleId>
              </a:tblPr>
              <a:tblGrid>
                <a:gridCol w="5456376">
                  <a:extLst>
                    <a:ext uri="{9D8B030D-6E8A-4147-A177-3AD203B41FA5}">
                      <a16:colId xmlns:a16="http://schemas.microsoft.com/office/drawing/2014/main" val="20000"/>
                    </a:ext>
                  </a:extLst>
                </a:gridCol>
              </a:tblGrid>
              <a:tr h="370840">
                <a:tc>
                  <a:txBody>
                    <a:bodyPr/>
                    <a:lstStyle/>
                    <a:p>
                      <a:r>
                        <a:rPr lang="nl-NL" sz="1600" dirty="0">
                          <a:latin typeface="Calibri" charset="0"/>
                          <a:ea typeface="Calibri" charset="0"/>
                          <a:cs typeface="Calibri" charset="0"/>
                        </a:rPr>
                        <a:t>CO</a:t>
                      </a:r>
                      <a:r>
                        <a:rPr lang="nl-NL" sz="1600" baseline="-25000" dirty="0">
                          <a:latin typeface="Calibri" charset="0"/>
                          <a:ea typeface="Calibri" charset="0"/>
                          <a:cs typeface="Calibri" charset="0"/>
                        </a:rPr>
                        <a:t>2</a:t>
                      </a:r>
                      <a:r>
                        <a:rPr lang="nl-NL" sz="1600" dirty="0">
                          <a:latin typeface="Calibri" charset="0"/>
                          <a:ea typeface="Calibri" charset="0"/>
                          <a:cs typeface="Calibri" charset="0"/>
                        </a:rPr>
                        <a:t> reductie industrie</a:t>
                      </a:r>
                    </a:p>
                  </a:txBody>
                  <a:tcPr>
                    <a:solidFill>
                      <a:srgbClr val="3E5BFF"/>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1600" dirty="0" err="1">
                          <a:latin typeface="Calibri" charset="0"/>
                          <a:ea typeface="Calibri" charset="0"/>
                          <a:cs typeface="Calibri" charset="0"/>
                        </a:rPr>
                        <a:t>Aardgasloos</a:t>
                      </a:r>
                      <a:r>
                        <a:rPr lang="nl-NL" sz="1600" dirty="0">
                          <a:latin typeface="Calibri" charset="0"/>
                          <a:ea typeface="Calibri" charset="0"/>
                          <a:cs typeface="Calibri" charset="0"/>
                        </a:rPr>
                        <a:t> (wonen, wijken &amp;</a:t>
                      </a:r>
                      <a:r>
                        <a:rPr lang="nl-NL" sz="1600" baseline="0" dirty="0">
                          <a:latin typeface="Calibri" charset="0"/>
                          <a:ea typeface="Calibri" charset="0"/>
                          <a:cs typeface="Calibri" charset="0"/>
                        </a:rPr>
                        <a:t> gebouwen)</a:t>
                      </a:r>
                      <a:endParaRPr lang="nl-NL" sz="1600" dirty="0">
                        <a:latin typeface="Calibri" charset="0"/>
                        <a:ea typeface="Calibri" charset="0"/>
                        <a:cs typeface="Calibri" charset="0"/>
                      </a:endParaRPr>
                    </a:p>
                  </a:txBody>
                  <a:tcPr>
                    <a:solidFill>
                      <a:srgbClr val="3E5BFF"/>
                    </a:solidFill>
                  </a:tcPr>
                </a:tc>
                <a:extLst>
                  <a:ext uri="{0D108BD9-81ED-4DB2-BD59-A6C34878D82A}">
                    <a16:rowId xmlns:a16="http://schemas.microsoft.com/office/drawing/2014/main" val="10001"/>
                  </a:ext>
                </a:extLst>
              </a:tr>
              <a:tr h="370840">
                <a:tc>
                  <a:txBody>
                    <a:bodyPr/>
                    <a:lstStyle/>
                    <a:p>
                      <a:r>
                        <a:rPr lang="nl-NL" sz="1600" dirty="0">
                          <a:latin typeface="Calibri" charset="0"/>
                          <a:ea typeface="Calibri" charset="0"/>
                          <a:cs typeface="Calibri" charset="0"/>
                        </a:rPr>
                        <a:t>Flexibilisering</a:t>
                      </a:r>
                      <a:r>
                        <a:rPr lang="nl-NL" sz="1600" baseline="0" dirty="0">
                          <a:latin typeface="Calibri" charset="0"/>
                          <a:ea typeface="Calibri" charset="0"/>
                          <a:cs typeface="Calibri" charset="0"/>
                        </a:rPr>
                        <a:t> elektriciteitssysteem</a:t>
                      </a:r>
                      <a:endParaRPr lang="nl-NL" sz="1600" dirty="0">
                        <a:latin typeface="Calibri" charset="0"/>
                        <a:ea typeface="Calibri" charset="0"/>
                        <a:cs typeface="Calibri" charset="0"/>
                      </a:endParaRPr>
                    </a:p>
                  </a:txBody>
                  <a:tcPr>
                    <a:solidFill>
                      <a:srgbClr val="3E5BFF"/>
                    </a:solidFill>
                  </a:tcPr>
                </a:tc>
                <a:extLst>
                  <a:ext uri="{0D108BD9-81ED-4DB2-BD59-A6C34878D82A}">
                    <a16:rowId xmlns:a16="http://schemas.microsoft.com/office/drawing/2014/main" val="10002"/>
                  </a:ext>
                </a:extLst>
              </a:tr>
              <a:tr h="370840">
                <a:tc>
                  <a:txBody>
                    <a:bodyPr/>
                    <a:lstStyle/>
                    <a:p>
                      <a:r>
                        <a:rPr lang="nl-NL" sz="1600" dirty="0">
                          <a:latin typeface="Calibri" charset="0"/>
                          <a:ea typeface="Calibri" charset="0"/>
                          <a:cs typeface="Calibri" charset="0"/>
                        </a:rPr>
                        <a:t>Inpassing grootschalige DE</a:t>
                      </a:r>
                    </a:p>
                  </a:txBody>
                  <a:tcPr>
                    <a:solidFill>
                      <a:srgbClr val="3E5BFF"/>
                    </a:solidFill>
                  </a:tcPr>
                </a:tc>
                <a:extLst>
                  <a:ext uri="{0D108BD9-81ED-4DB2-BD59-A6C34878D82A}">
                    <a16:rowId xmlns:a16="http://schemas.microsoft.com/office/drawing/2014/main" val="10003"/>
                  </a:ext>
                </a:extLst>
              </a:tr>
              <a:tr h="370840">
                <a:tc>
                  <a:txBody>
                    <a:bodyPr/>
                    <a:lstStyle/>
                    <a:p>
                      <a:r>
                        <a:rPr lang="nl-NL" sz="1600" dirty="0">
                          <a:latin typeface="Calibri" charset="0"/>
                          <a:ea typeface="Calibri" charset="0"/>
                          <a:cs typeface="Calibri" charset="0"/>
                        </a:rPr>
                        <a:t>Energie-innovatie</a:t>
                      </a:r>
                    </a:p>
                  </a:txBody>
                  <a:tcPr>
                    <a:solidFill>
                      <a:srgbClr val="3E5BFF"/>
                    </a:solidFill>
                  </a:tcPr>
                </a:tc>
                <a:extLst>
                  <a:ext uri="{0D108BD9-81ED-4DB2-BD59-A6C34878D82A}">
                    <a16:rowId xmlns:a16="http://schemas.microsoft.com/office/drawing/2014/main" val="10004"/>
                  </a:ext>
                </a:extLst>
              </a:tr>
            </a:tbl>
          </a:graphicData>
        </a:graphic>
      </p:graphicFrame>
      <p:sp>
        <p:nvSpPr>
          <p:cNvPr id="25" name="Tekstvak 24"/>
          <p:cNvSpPr txBox="1"/>
          <p:nvPr/>
        </p:nvSpPr>
        <p:spPr>
          <a:xfrm>
            <a:off x="548640" y="4071129"/>
            <a:ext cx="6303096" cy="338554"/>
          </a:xfrm>
          <a:prstGeom prst="rect">
            <a:avLst/>
          </a:prstGeom>
          <a:solidFill>
            <a:schemeClr val="accent4">
              <a:lumMod val="20000"/>
              <a:lumOff val="80000"/>
            </a:schemeClr>
          </a:solidFill>
        </p:spPr>
        <p:txBody>
          <a:bodyPr wrap="square" rtlCol="0">
            <a:spAutoFit/>
          </a:bodyPr>
          <a:lstStyle/>
          <a:p>
            <a:r>
              <a:rPr lang="nl-NL" sz="1600" b="1" dirty="0">
                <a:latin typeface="Calibri" charset="0"/>
                <a:ea typeface="Calibri" charset="0"/>
                <a:cs typeface="Calibri" charset="0"/>
              </a:rPr>
              <a:t>MMIP: Versnelling energierenovaties</a:t>
            </a:r>
          </a:p>
        </p:txBody>
      </p:sp>
      <p:grpSp>
        <p:nvGrpSpPr>
          <p:cNvPr id="16" name="Groeperen 15"/>
          <p:cNvGrpSpPr/>
          <p:nvPr/>
        </p:nvGrpSpPr>
        <p:grpSpPr>
          <a:xfrm>
            <a:off x="5643976" y="1083255"/>
            <a:ext cx="5892447" cy="3071280"/>
            <a:chOff x="5643976" y="1083255"/>
            <a:chExt cx="5892447" cy="3071280"/>
          </a:xfrm>
        </p:grpSpPr>
        <p:sp>
          <p:nvSpPr>
            <p:cNvPr id="8" name="Ovaal 7"/>
            <p:cNvSpPr/>
            <p:nvPr/>
          </p:nvSpPr>
          <p:spPr>
            <a:xfrm>
              <a:off x="5643976" y="2267129"/>
              <a:ext cx="5857074" cy="74814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omlaag 8"/>
            <p:cNvSpPr/>
            <p:nvPr/>
          </p:nvSpPr>
          <p:spPr>
            <a:xfrm rot="20787611">
              <a:off x="6099676" y="1217959"/>
              <a:ext cx="646063" cy="982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Pijl omlaag 25"/>
            <p:cNvSpPr/>
            <p:nvPr/>
          </p:nvSpPr>
          <p:spPr>
            <a:xfrm rot="21408180">
              <a:off x="7801128" y="1086308"/>
              <a:ext cx="646063" cy="982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Pijl omlaag 26"/>
            <p:cNvSpPr/>
            <p:nvPr/>
          </p:nvSpPr>
          <p:spPr>
            <a:xfrm rot="438377">
              <a:off x="9456414" y="1083255"/>
              <a:ext cx="646063" cy="982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Pijl omlaag 27"/>
            <p:cNvSpPr/>
            <p:nvPr/>
          </p:nvSpPr>
          <p:spPr>
            <a:xfrm rot="1131392">
              <a:off x="10890359" y="1296016"/>
              <a:ext cx="646063" cy="982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Groeperen 14"/>
            <p:cNvGrpSpPr/>
            <p:nvPr/>
          </p:nvGrpSpPr>
          <p:grpSpPr>
            <a:xfrm flipV="1">
              <a:off x="6099677" y="2981906"/>
              <a:ext cx="5436746" cy="1172629"/>
              <a:chOff x="6099677" y="3182626"/>
              <a:chExt cx="5436746" cy="1172629"/>
            </a:xfrm>
          </p:grpSpPr>
          <p:sp>
            <p:nvSpPr>
              <p:cNvPr id="29" name="Pijl omlaag 28"/>
              <p:cNvSpPr/>
              <p:nvPr/>
            </p:nvSpPr>
            <p:spPr>
              <a:xfrm rot="20787611">
                <a:off x="6099677" y="3317330"/>
                <a:ext cx="646063" cy="982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Pijl omlaag 29"/>
              <p:cNvSpPr/>
              <p:nvPr/>
            </p:nvSpPr>
            <p:spPr>
              <a:xfrm rot="21408180">
                <a:off x="7801129" y="3185679"/>
                <a:ext cx="646063" cy="982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ijl omlaag 30"/>
              <p:cNvSpPr/>
              <p:nvPr/>
            </p:nvSpPr>
            <p:spPr>
              <a:xfrm rot="438377">
                <a:off x="9456415" y="3182626"/>
                <a:ext cx="646063" cy="982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Pijl omlaag 31"/>
              <p:cNvSpPr/>
              <p:nvPr/>
            </p:nvSpPr>
            <p:spPr>
              <a:xfrm rot="1131392">
                <a:off x="10890360" y="3373085"/>
                <a:ext cx="646063" cy="982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
        <p:nvSpPr>
          <p:cNvPr id="33" name="Tekstvak 32"/>
          <p:cNvSpPr txBox="1"/>
          <p:nvPr/>
        </p:nvSpPr>
        <p:spPr>
          <a:xfrm>
            <a:off x="548639" y="4930739"/>
            <a:ext cx="8474742" cy="338554"/>
          </a:xfrm>
          <a:prstGeom prst="rect">
            <a:avLst/>
          </a:prstGeom>
          <a:solidFill>
            <a:schemeClr val="accent3">
              <a:lumMod val="20000"/>
              <a:lumOff val="80000"/>
            </a:schemeClr>
          </a:solidFill>
        </p:spPr>
        <p:txBody>
          <a:bodyPr wrap="square" rtlCol="0">
            <a:spAutoFit/>
          </a:bodyPr>
          <a:lstStyle/>
          <a:p>
            <a:r>
              <a:rPr lang="nl-NL" sz="1600" dirty="0">
                <a:latin typeface="Calibri" charset="0"/>
                <a:ea typeface="Calibri" charset="0"/>
                <a:cs typeface="Calibri" charset="0"/>
              </a:rPr>
              <a:t>TKI </a:t>
            </a:r>
            <a:r>
              <a:rPr lang="nl-NL" sz="1600">
                <a:latin typeface="Calibri" charset="0"/>
                <a:ea typeface="Calibri" charset="0"/>
                <a:cs typeface="Calibri" charset="0"/>
              </a:rPr>
              <a:t>Urban Energy</a:t>
            </a:r>
          </a:p>
        </p:txBody>
      </p:sp>
      <p:sp>
        <p:nvSpPr>
          <p:cNvPr id="34" name="Google Shape;110;p15"/>
          <p:cNvSpPr txBox="1">
            <a:spLocks/>
          </p:cNvSpPr>
          <p:nvPr/>
        </p:nvSpPr>
        <p:spPr>
          <a:xfrm>
            <a:off x="548639" y="720725"/>
            <a:ext cx="10845378" cy="650875"/>
          </a:xfrm>
          <a:prstGeom prst="rect">
            <a:avLst/>
          </a:prstGeom>
          <a:noFill/>
          <a:ln>
            <a:noFill/>
          </a:ln>
        </p:spPr>
        <p:txBody>
          <a:bodyPr spcFirstLastPara="1" wrap="square" lIns="0"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9pPr>
          </a:lstStyle>
          <a:p>
            <a:r>
              <a:rPr lang="nl-NL" dirty="0">
                <a:solidFill>
                  <a:schemeClr val="accent3"/>
                </a:solidFill>
                <a:latin typeface="Al Tarikh" charset="-78"/>
                <a:ea typeface="Al Tarikh" charset="-78"/>
                <a:cs typeface="Al Tarikh" charset="-78"/>
              </a:rPr>
              <a:t>Regelingen TKI Urban Energy  &amp;  DEI+</a:t>
            </a:r>
          </a:p>
        </p:txBody>
      </p:sp>
    </p:spTree>
    <p:extLst>
      <p:ext uri="{BB962C8B-B14F-4D97-AF65-F5344CB8AC3E}">
        <p14:creationId xmlns:p14="http://schemas.microsoft.com/office/powerpoint/2010/main" val="2928753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1"/>
          <p:cNvSpPr txBox="1"/>
          <p:nvPr/>
        </p:nvSpPr>
        <p:spPr>
          <a:xfrm>
            <a:off x="711200" y="1438835"/>
            <a:ext cx="6832897" cy="4471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200" dirty="0">
                <a:solidFill>
                  <a:schemeClr val="dk1"/>
                </a:solidFill>
                <a:latin typeface="Calibri" charset="0"/>
                <a:ea typeface="Calibri" charset="0"/>
                <a:cs typeface="Calibri" charset="0"/>
                <a:sym typeface="Arial"/>
              </a:rPr>
              <a:t>In proeftuinaanpak veel aanvragen op basis van </a:t>
            </a:r>
            <a:endParaRPr sz="2200" dirty="0">
              <a:latin typeface="Calibri" charset="0"/>
              <a:ea typeface="Calibri" charset="0"/>
              <a:cs typeface="Calibri" charset="0"/>
            </a:endParaRPr>
          </a:p>
          <a:p>
            <a:pPr marL="0" marR="0" lvl="0" indent="0" algn="l" rtl="0">
              <a:spcBef>
                <a:spcPts val="0"/>
              </a:spcBef>
              <a:spcAft>
                <a:spcPts val="0"/>
              </a:spcAft>
              <a:buNone/>
            </a:pPr>
            <a:r>
              <a:rPr lang="nl-NL" sz="2200" dirty="0">
                <a:solidFill>
                  <a:schemeClr val="dk1"/>
                </a:solidFill>
                <a:latin typeface="Calibri" charset="0"/>
                <a:ea typeface="Calibri" charset="0"/>
                <a:cs typeface="Calibri" charset="0"/>
                <a:sym typeface="Arial"/>
              </a:rPr>
              <a:t>(vooral HT) warmtenet voor zover bekend, excl. mengvormen:</a:t>
            </a:r>
            <a:endParaRPr sz="2200" dirty="0">
              <a:latin typeface="Calibri" charset="0"/>
              <a:ea typeface="Calibri" charset="0"/>
              <a:cs typeface="Calibri" charset="0"/>
            </a:endParaRPr>
          </a:p>
          <a:p>
            <a:pPr marL="0" marR="0" lvl="0" indent="0" algn="l" rtl="0">
              <a:spcBef>
                <a:spcPts val="0"/>
              </a:spcBef>
              <a:spcAft>
                <a:spcPts val="0"/>
              </a:spcAft>
              <a:buNone/>
            </a:pPr>
            <a:endParaRPr sz="22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endParaRPr sz="22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endParaRPr sz="22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endParaRPr sz="22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r>
              <a:rPr lang="nl-NL" sz="2200" dirty="0">
                <a:solidFill>
                  <a:schemeClr val="dk1"/>
                </a:solidFill>
                <a:latin typeface="Calibri" charset="0"/>
                <a:ea typeface="Calibri" charset="0"/>
                <a:cs typeface="Calibri" charset="0"/>
                <a:sym typeface="Arial"/>
              </a:rPr>
              <a:t>Oogst Programmalijn 0 2018: vooral </a:t>
            </a:r>
            <a:r>
              <a:rPr lang="nl-NL" sz="2200" dirty="0" err="1">
                <a:solidFill>
                  <a:schemeClr val="dk1"/>
                </a:solidFill>
                <a:latin typeface="Calibri" charset="0"/>
                <a:ea typeface="Calibri" charset="0"/>
                <a:cs typeface="Calibri" charset="0"/>
                <a:sym typeface="Arial"/>
              </a:rPr>
              <a:t>all</a:t>
            </a:r>
            <a:r>
              <a:rPr lang="nl-NL" sz="2200" dirty="0" err="1">
                <a:solidFill>
                  <a:schemeClr val="dk1"/>
                </a:solidFill>
                <a:latin typeface="Calibri" charset="0"/>
                <a:ea typeface="Calibri" charset="0"/>
                <a:cs typeface="Calibri" charset="0"/>
              </a:rPr>
              <a:t>-</a:t>
            </a:r>
            <a:r>
              <a:rPr lang="nl-NL" sz="2200" dirty="0" err="1">
                <a:solidFill>
                  <a:schemeClr val="dk1"/>
                </a:solidFill>
                <a:latin typeface="Calibri" charset="0"/>
                <a:ea typeface="Calibri" charset="0"/>
                <a:cs typeface="Calibri" charset="0"/>
                <a:sym typeface="Arial"/>
              </a:rPr>
              <a:t>electric</a:t>
            </a:r>
            <a:r>
              <a:rPr lang="nl-NL" sz="2200" dirty="0">
                <a:solidFill>
                  <a:schemeClr val="dk1"/>
                </a:solidFill>
                <a:latin typeface="Calibri" charset="0"/>
                <a:ea typeface="Calibri" charset="0"/>
                <a:cs typeface="Calibri" charset="0"/>
                <a:sym typeface="Arial"/>
              </a:rPr>
              <a:t>:</a:t>
            </a:r>
            <a:endParaRPr sz="2200" dirty="0">
              <a:latin typeface="Calibri" charset="0"/>
              <a:ea typeface="Calibri" charset="0"/>
              <a:cs typeface="Calibri" charset="0"/>
            </a:endParaRPr>
          </a:p>
          <a:p>
            <a:pPr marL="0" marR="0" lvl="0" indent="0" algn="l" rtl="0">
              <a:spcBef>
                <a:spcPts val="0"/>
              </a:spcBef>
              <a:spcAft>
                <a:spcPts val="0"/>
              </a:spcAft>
              <a:buNone/>
            </a:pPr>
            <a:endParaRPr sz="18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endParaRPr sz="18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endParaRPr sz="18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endParaRPr lang="nl-NL" sz="18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endParaRPr lang="nl-NL" sz="18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endParaRPr sz="18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endParaRPr sz="1800" dirty="0">
              <a:solidFill>
                <a:schemeClr val="dk1"/>
              </a:solidFill>
              <a:latin typeface="Calibri" charset="0"/>
              <a:ea typeface="Calibri" charset="0"/>
              <a:cs typeface="Calibri" charset="0"/>
              <a:sym typeface="Arial"/>
            </a:endParaRPr>
          </a:p>
        </p:txBody>
      </p:sp>
      <p:pic>
        <p:nvPicPr>
          <p:cNvPr id="183" name="Google Shape;183;p21"/>
          <p:cNvPicPr preferRelativeResize="0"/>
          <p:nvPr/>
        </p:nvPicPr>
        <p:blipFill rotWithShape="1">
          <a:blip r:embed="rId3">
            <a:alphaModFix/>
          </a:blip>
          <a:srcRect l="30001" t="12929" r="34068" b="12591"/>
          <a:stretch/>
        </p:blipFill>
        <p:spPr>
          <a:xfrm>
            <a:off x="7112049" y="947832"/>
            <a:ext cx="4255989" cy="4962335"/>
          </a:xfrm>
          <a:prstGeom prst="rect">
            <a:avLst/>
          </a:prstGeom>
          <a:noFill/>
          <a:ln>
            <a:noFill/>
          </a:ln>
        </p:spPr>
      </p:pic>
      <p:sp>
        <p:nvSpPr>
          <p:cNvPr id="184" name="Google Shape;184;p21"/>
          <p:cNvSpPr/>
          <p:nvPr/>
        </p:nvSpPr>
        <p:spPr>
          <a:xfrm>
            <a:off x="826311" y="2712577"/>
            <a:ext cx="3240360" cy="432048"/>
          </a:xfrm>
          <a:prstGeom prst="rect">
            <a:avLst/>
          </a:prstGeom>
          <a:gradFill>
            <a:gsLst>
              <a:gs pos="0">
                <a:srgbClr val="FF1D02"/>
              </a:gs>
              <a:gs pos="100000">
                <a:srgbClr val="FF7D76"/>
              </a:gs>
            </a:gsLst>
            <a:lin ang="16200000" scaled="0"/>
          </a:gradFill>
          <a:ln w="9525" cap="flat" cmpd="sng">
            <a:solidFill>
              <a:srgbClr val="E32F1A"/>
            </a:solidFill>
            <a:prstDash val="solid"/>
            <a:round/>
            <a:headEnd type="none" w="sm" len="sm"/>
            <a:tailEnd type="none" w="sm" len="sm"/>
          </a:ln>
          <a:effectLst>
            <a:outerShdw blurRad="50800" dist="762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5" name="Google Shape;185;p21"/>
          <p:cNvSpPr/>
          <p:nvPr/>
        </p:nvSpPr>
        <p:spPr>
          <a:xfrm>
            <a:off x="4078817" y="2712577"/>
            <a:ext cx="1656184" cy="432048"/>
          </a:xfrm>
          <a:prstGeom prst="rect">
            <a:avLst/>
          </a:prstGeom>
          <a:solidFill>
            <a:srgbClr val="3177AF"/>
          </a:solidFill>
          <a:ln w="9525" cap="flat" cmpd="sng">
            <a:solidFill>
              <a:srgbClr val="33CCFF"/>
            </a:solidFill>
            <a:prstDash val="solid"/>
            <a:round/>
            <a:headEnd type="none" w="sm" len="sm"/>
            <a:tailEnd type="none" w="sm" len="sm"/>
          </a:ln>
          <a:effectLst>
            <a:outerShdw blurRad="50800" dist="762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21"/>
          <p:cNvSpPr/>
          <p:nvPr/>
        </p:nvSpPr>
        <p:spPr>
          <a:xfrm>
            <a:off x="826312" y="4489784"/>
            <a:ext cx="576064" cy="432048"/>
          </a:xfrm>
          <a:prstGeom prst="rect">
            <a:avLst/>
          </a:prstGeom>
          <a:gradFill>
            <a:gsLst>
              <a:gs pos="0">
                <a:srgbClr val="FF1D02"/>
              </a:gs>
              <a:gs pos="100000">
                <a:srgbClr val="FF7D76"/>
              </a:gs>
            </a:gsLst>
            <a:lin ang="16200000" scaled="0"/>
          </a:gradFill>
          <a:ln w="9525" cap="flat" cmpd="sng">
            <a:solidFill>
              <a:srgbClr val="E32F1A"/>
            </a:solidFill>
            <a:prstDash val="solid"/>
            <a:round/>
            <a:headEnd type="none" w="sm" len="sm"/>
            <a:tailEnd type="none" w="sm" len="sm"/>
          </a:ln>
          <a:effectLst>
            <a:outerShdw blurRad="50800" dist="762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nl-NL" sz="1800">
                <a:solidFill>
                  <a:schemeClr val="lt1"/>
                </a:solidFill>
                <a:latin typeface="Arial"/>
                <a:ea typeface="Arial"/>
                <a:cs typeface="Arial"/>
                <a:sym typeface="Arial"/>
              </a:rPr>
              <a:t>4</a:t>
            </a:r>
            <a:endParaRPr/>
          </a:p>
        </p:txBody>
      </p:sp>
      <p:sp>
        <p:nvSpPr>
          <p:cNvPr id="187" name="Google Shape;187;p21"/>
          <p:cNvSpPr/>
          <p:nvPr/>
        </p:nvSpPr>
        <p:spPr>
          <a:xfrm>
            <a:off x="1418054" y="4489784"/>
            <a:ext cx="4316947" cy="432048"/>
          </a:xfrm>
          <a:prstGeom prst="rect">
            <a:avLst/>
          </a:prstGeom>
          <a:solidFill>
            <a:srgbClr val="3177AF"/>
          </a:solidFill>
          <a:ln w="9525" cap="flat" cmpd="sng">
            <a:solidFill>
              <a:srgbClr val="33CCFF"/>
            </a:solidFill>
            <a:prstDash val="solid"/>
            <a:round/>
            <a:headEnd type="none" w="sm" len="sm"/>
            <a:tailEnd type="none" w="sm" len="sm"/>
          </a:ln>
          <a:effectLst>
            <a:outerShdw blurRad="50800" dist="762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 name="Google Shape;188;p21"/>
          <p:cNvSpPr txBox="1"/>
          <p:nvPr/>
        </p:nvSpPr>
        <p:spPr>
          <a:xfrm>
            <a:off x="826310" y="4527927"/>
            <a:ext cx="568547" cy="369332"/>
          </a:xfrm>
          <a:prstGeom prst="rect">
            <a:avLst/>
          </a:prstGeom>
          <a:noFill/>
          <a:ln>
            <a:noFill/>
          </a:ln>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sp>
        <p:nvSpPr>
          <p:cNvPr id="189" name="Google Shape;189;p21"/>
          <p:cNvSpPr txBox="1"/>
          <p:nvPr/>
        </p:nvSpPr>
        <p:spPr>
          <a:xfrm>
            <a:off x="1479012" y="4527927"/>
            <a:ext cx="4171835" cy="369332"/>
          </a:xfrm>
          <a:prstGeom prst="rect">
            <a:avLst/>
          </a:prstGeom>
          <a:noFill/>
          <a:ln>
            <a:noFill/>
          </a:ln>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lt1"/>
                </a:solidFill>
                <a:latin typeface="Arial"/>
                <a:ea typeface="Arial"/>
                <a:cs typeface="Arial"/>
                <a:sym typeface="Arial"/>
              </a:rPr>
              <a:t>26</a:t>
            </a:r>
            <a:endParaRPr/>
          </a:p>
        </p:txBody>
      </p:sp>
      <p:sp>
        <p:nvSpPr>
          <p:cNvPr id="190" name="Google Shape;190;p21"/>
          <p:cNvSpPr txBox="1"/>
          <p:nvPr/>
        </p:nvSpPr>
        <p:spPr>
          <a:xfrm>
            <a:off x="826311" y="2750720"/>
            <a:ext cx="3240360" cy="369332"/>
          </a:xfrm>
          <a:prstGeom prst="rect">
            <a:avLst/>
          </a:prstGeom>
          <a:noFill/>
          <a:ln>
            <a:noFill/>
          </a:ln>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lt1"/>
                </a:solidFill>
                <a:latin typeface="Arial"/>
                <a:ea typeface="Arial"/>
                <a:cs typeface="Arial"/>
                <a:sym typeface="Arial"/>
              </a:rPr>
              <a:t>41</a:t>
            </a:r>
            <a:endParaRPr dirty="0"/>
          </a:p>
        </p:txBody>
      </p:sp>
      <p:sp>
        <p:nvSpPr>
          <p:cNvPr id="191" name="Google Shape;191;p21"/>
          <p:cNvSpPr txBox="1"/>
          <p:nvPr/>
        </p:nvSpPr>
        <p:spPr>
          <a:xfrm>
            <a:off x="4078817" y="2750720"/>
            <a:ext cx="1656184" cy="369332"/>
          </a:xfrm>
          <a:prstGeom prst="rect">
            <a:avLst/>
          </a:prstGeom>
          <a:noFill/>
          <a:ln>
            <a:noFill/>
          </a:ln>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lt1"/>
                </a:solidFill>
                <a:latin typeface="Arial"/>
                <a:ea typeface="Arial"/>
                <a:cs typeface="Arial"/>
                <a:sym typeface="Arial"/>
              </a:rPr>
              <a:t>21</a:t>
            </a:r>
            <a:endParaRPr/>
          </a:p>
        </p:txBody>
      </p:sp>
      <p:sp>
        <p:nvSpPr>
          <p:cNvPr id="192" name="Google Shape;192;p21"/>
          <p:cNvSpPr txBox="1"/>
          <p:nvPr/>
        </p:nvSpPr>
        <p:spPr>
          <a:xfrm>
            <a:off x="711200" y="692696"/>
            <a:ext cx="10682817" cy="650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200" dirty="0">
                <a:solidFill>
                  <a:schemeClr val="accent3"/>
                </a:solidFill>
                <a:latin typeface="Al Tarikh" charset="-78"/>
                <a:ea typeface="Al Tarikh" charset="-78"/>
                <a:cs typeface="Al Tarikh" charset="-78"/>
                <a:sym typeface="Arial"/>
              </a:rPr>
              <a:t>Vergelijk: Proeftuinwijken &amp; TKI</a:t>
            </a:r>
            <a:endParaRPr dirty="0">
              <a:solidFill>
                <a:schemeClr val="accent3"/>
              </a:solidFill>
              <a:latin typeface="Al Tarikh" charset="-78"/>
              <a:ea typeface="Al Tarikh" charset="-78"/>
              <a:cs typeface="Al Tarikh" charset="-78"/>
            </a:endParaRPr>
          </a:p>
        </p:txBody>
      </p:sp>
      <p:sp>
        <p:nvSpPr>
          <p:cNvPr id="14" name="Google Shape;128;p16">
            <a:extLst>
              <a:ext uri="{FF2B5EF4-FFF2-40B4-BE49-F238E27FC236}">
                <a16:creationId xmlns:a16="http://schemas.microsoft.com/office/drawing/2014/main" id="{8FC5457B-F535-A34E-834C-7C1A8A44148D}"/>
              </a:ext>
            </a:extLst>
          </p:cNvPr>
          <p:cNvSpPr txBox="1">
            <a:spLocks/>
          </p:cNvSpPr>
          <p:nvPr/>
        </p:nvSpPr>
        <p:spPr>
          <a:xfrm>
            <a:off x="9359371" y="6126166"/>
            <a:ext cx="2441575"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nl-NL" smtClean="0"/>
              <a:pPr/>
              <a:t>5</a:t>
            </a:fld>
            <a:endParaRPr lang="nl-NL"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eren 1"/>
          <p:cNvGrpSpPr/>
          <p:nvPr/>
        </p:nvGrpSpPr>
        <p:grpSpPr>
          <a:xfrm>
            <a:off x="106266" y="198232"/>
            <a:ext cx="11986862" cy="5949074"/>
            <a:chOff x="106266" y="198232"/>
            <a:chExt cx="11986862" cy="5949074"/>
          </a:xfrm>
        </p:grpSpPr>
        <p:sp>
          <p:nvSpPr>
            <p:cNvPr id="3" name="Ovaal 2"/>
            <p:cNvSpPr/>
            <p:nvPr/>
          </p:nvSpPr>
          <p:spPr>
            <a:xfrm>
              <a:off x="5250027" y="2576201"/>
              <a:ext cx="1694985" cy="158418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latin typeface="Calibri" panose="020F0502020204030204" pitchFamily="34" charset="0"/>
                  <a:cs typeface="Calibri" panose="020F0502020204030204" pitchFamily="34" charset="0"/>
                </a:rPr>
                <a:t>PL0</a:t>
              </a:r>
              <a:endParaRPr lang="nl-NL" sz="1800" dirty="0">
                <a:latin typeface="Calibri" panose="020F0502020204030204" pitchFamily="34" charset="0"/>
                <a:cs typeface="Calibri" panose="020F0502020204030204" pitchFamily="34" charset="0"/>
              </a:endParaRPr>
            </a:p>
          </p:txBody>
        </p:sp>
        <p:sp>
          <p:nvSpPr>
            <p:cNvPr id="4" name="Tekstvak 3"/>
            <p:cNvSpPr txBox="1"/>
            <p:nvPr/>
          </p:nvSpPr>
          <p:spPr>
            <a:xfrm>
              <a:off x="106266" y="198232"/>
              <a:ext cx="4612805" cy="1566752"/>
            </a:xfrm>
            <a:prstGeom prst="rect">
              <a:avLst/>
            </a:prstGeom>
            <a:solidFill>
              <a:schemeClr val="accent3">
                <a:lumMod val="60000"/>
                <a:lumOff val="40000"/>
              </a:schemeClr>
            </a:solidFill>
            <a:ln>
              <a:noFill/>
            </a:ln>
          </p:spPr>
          <p:txBody>
            <a:bodyPr wrap="square" tIns="72000" bIns="108000" rtlCol="0" anchor="ctr" anchorCtr="0">
              <a:spAutoFit/>
            </a:bodyPr>
            <a:lstStyle/>
            <a:p>
              <a:r>
                <a:rPr lang="nl-NL" sz="1800" b="1" dirty="0">
                  <a:latin typeface="Calibri" panose="020F0502020204030204" pitchFamily="34" charset="0"/>
                  <a:cs typeface="Calibri" panose="020F0502020204030204" pitchFamily="34" charset="0"/>
                </a:rPr>
                <a:t>Warmtenetten</a:t>
              </a:r>
              <a:r>
                <a:rPr lang="nl-NL" sz="1800" dirty="0">
                  <a:latin typeface="Calibri" panose="020F0502020204030204" pitchFamily="34" charset="0"/>
                  <a:cs typeface="Calibri" panose="020F0502020204030204" pitchFamily="34" charset="0"/>
                </a:rPr>
                <a:t>:</a:t>
              </a:r>
            </a:p>
            <a:p>
              <a:pPr marL="177800" indent="-177800">
                <a:buFont typeface="Arial" charset="0"/>
                <a:buChar char="•"/>
              </a:pPr>
              <a:r>
                <a:rPr lang="nl-NL" sz="1800" dirty="0">
                  <a:latin typeface="Calibri" panose="020F0502020204030204" pitchFamily="34" charset="0"/>
                  <a:cs typeface="Calibri" panose="020F0502020204030204" pitchFamily="34" charset="0"/>
                </a:rPr>
                <a:t>Goedkoper en sneller aanleggen</a:t>
              </a:r>
            </a:p>
            <a:p>
              <a:pPr marL="177800" indent="-177800">
                <a:buFont typeface="Arial" charset="0"/>
                <a:buChar char="•"/>
              </a:pPr>
              <a:r>
                <a:rPr lang="nl-NL" sz="1800" dirty="0">
                  <a:latin typeface="Calibri" panose="020F0502020204030204" pitchFamily="34" charset="0"/>
                  <a:cs typeface="Calibri" panose="020F0502020204030204" pitchFamily="34" charset="0"/>
                </a:rPr>
                <a:t>Inpasbare afleversets</a:t>
              </a:r>
            </a:p>
            <a:p>
              <a:pPr marL="177800" indent="-177800">
                <a:buFont typeface="Arial" charset="0"/>
                <a:buChar char="•"/>
              </a:pPr>
              <a:r>
                <a:rPr lang="nl-NL" sz="1800" dirty="0">
                  <a:latin typeface="Calibri" panose="020F0502020204030204" pitchFamily="34" charset="0"/>
                  <a:cs typeface="Calibri" panose="020F0502020204030204" pitchFamily="34" charset="0"/>
                </a:rPr>
                <a:t>Zonnecollectoren bij collectieve WKO</a:t>
              </a:r>
            </a:p>
            <a:p>
              <a:pPr marL="177800" indent="-177800">
                <a:buFont typeface="Arial" charset="0"/>
                <a:buChar char="•"/>
              </a:pPr>
              <a:r>
                <a:rPr lang="nl-NL" sz="1800" dirty="0">
                  <a:latin typeface="Calibri" panose="020F0502020204030204" pitchFamily="34" charset="0"/>
                  <a:cs typeface="Calibri" panose="020F0502020204030204" pitchFamily="34" charset="0"/>
                </a:rPr>
                <a:t>Lage-/Midden-temperatuur</a:t>
              </a:r>
            </a:p>
          </p:txBody>
        </p:sp>
        <p:sp>
          <p:nvSpPr>
            <p:cNvPr id="5" name="Tekstvak 4"/>
            <p:cNvSpPr txBox="1"/>
            <p:nvPr/>
          </p:nvSpPr>
          <p:spPr>
            <a:xfrm>
              <a:off x="106267" y="4303555"/>
              <a:ext cx="4612804" cy="1843751"/>
            </a:xfrm>
            <a:prstGeom prst="rect">
              <a:avLst/>
            </a:prstGeom>
            <a:solidFill>
              <a:schemeClr val="accent3">
                <a:lumMod val="60000"/>
                <a:lumOff val="40000"/>
              </a:schemeClr>
            </a:solidFill>
            <a:ln>
              <a:noFill/>
            </a:ln>
          </p:spPr>
          <p:txBody>
            <a:bodyPr wrap="square" tIns="72000" bIns="108000" rtlCol="0" anchor="ctr" anchorCtr="0">
              <a:spAutoFit/>
            </a:bodyPr>
            <a:lstStyle>
              <a:defPPr marR="0" lvl="0" algn="l" rtl="0">
                <a:lnSpc>
                  <a:spcPct val="100000"/>
                </a:lnSpc>
                <a:spcBef>
                  <a:spcPts val="0"/>
                </a:spcBef>
                <a:spcAft>
                  <a:spcPts val="0"/>
                </a:spcAft>
                <a:defRPr/>
              </a:defPPr>
              <a:lvl1pPr>
                <a:defRPr b="1"/>
              </a:lvl1pPr>
            </a:lstStyle>
            <a:p>
              <a:r>
                <a:rPr lang="nl-NL" sz="1800" dirty="0">
                  <a:latin typeface="Calibri" panose="020F0502020204030204" pitchFamily="34" charset="0"/>
                  <a:cs typeface="Calibri" panose="020F0502020204030204" pitchFamily="34" charset="0"/>
                </a:rPr>
                <a:t>Tools:</a:t>
              </a:r>
            </a:p>
            <a:p>
              <a:pPr marL="177800" indent="-177800">
                <a:buFont typeface="Arial" charset="0"/>
                <a:buChar char="•"/>
              </a:pPr>
              <a:r>
                <a:rPr lang="nl-NL" sz="1800" b="0" dirty="0">
                  <a:latin typeface="Calibri" panose="020F0502020204030204" pitchFamily="34" charset="0"/>
                  <a:cs typeface="Calibri" panose="020F0502020204030204" pitchFamily="34" charset="0"/>
                </a:rPr>
                <a:t>Rekentools maatschappelijke kosten &amp; baten</a:t>
              </a:r>
            </a:p>
            <a:p>
              <a:pPr marL="177800" indent="-177800">
                <a:buFont typeface="Arial" charset="0"/>
                <a:buChar char="•"/>
              </a:pPr>
              <a:r>
                <a:rPr lang="nl-NL" sz="1800" b="0" dirty="0">
                  <a:latin typeface="Calibri" panose="020F0502020204030204" pitchFamily="34" charset="0"/>
                  <a:cs typeface="Calibri" panose="020F0502020204030204" pitchFamily="34" charset="0"/>
                </a:rPr>
                <a:t>Gebouwbeheersystemen (utiliteit)</a:t>
              </a:r>
            </a:p>
            <a:p>
              <a:pPr marL="177800" indent="-177800">
                <a:buFont typeface="Arial" charset="0"/>
                <a:buChar char="•"/>
              </a:pPr>
              <a:r>
                <a:rPr lang="nl-NL" sz="1800" b="0" dirty="0">
                  <a:latin typeface="Calibri" panose="020F0502020204030204" pitchFamily="34" charset="0"/>
                  <a:cs typeface="Calibri" panose="020F0502020204030204" pitchFamily="34" charset="0"/>
                </a:rPr>
                <a:t>Ondersteuning aannemers bij opstellen van het energieontwerp</a:t>
              </a:r>
            </a:p>
            <a:p>
              <a:pPr marL="177800" indent="-177800">
                <a:buFont typeface="Arial" charset="0"/>
                <a:buChar char="•"/>
              </a:pPr>
              <a:r>
                <a:rPr lang="nl-NL" sz="1800" b="0" dirty="0">
                  <a:latin typeface="Calibri" panose="020F0502020204030204" pitchFamily="34" charset="0"/>
                  <a:cs typeface="Calibri" panose="020F0502020204030204" pitchFamily="34" charset="0"/>
                </a:rPr>
                <a:t>Beslistools voor bewoners met open data</a:t>
              </a:r>
            </a:p>
          </p:txBody>
        </p:sp>
        <p:sp>
          <p:nvSpPr>
            <p:cNvPr id="6" name="Tekstvak 5"/>
            <p:cNvSpPr txBox="1"/>
            <p:nvPr/>
          </p:nvSpPr>
          <p:spPr>
            <a:xfrm>
              <a:off x="7328077" y="198232"/>
              <a:ext cx="4765050" cy="1566752"/>
            </a:xfrm>
            <a:prstGeom prst="rect">
              <a:avLst/>
            </a:prstGeom>
            <a:solidFill>
              <a:schemeClr val="accent3">
                <a:lumMod val="60000"/>
                <a:lumOff val="40000"/>
              </a:schemeClr>
            </a:solidFill>
            <a:ln>
              <a:noFill/>
            </a:ln>
          </p:spPr>
          <p:txBody>
            <a:bodyPr wrap="square" tIns="72000" bIns="108000" rtlCol="0" anchor="ctr" anchorCtr="0">
              <a:spAutoFit/>
            </a:bodyPr>
            <a:lstStyle>
              <a:defPPr marR="0" lvl="0" algn="l" rtl="0">
                <a:lnSpc>
                  <a:spcPct val="100000"/>
                </a:lnSpc>
                <a:spcBef>
                  <a:spcPts val="0"/>
                </a:spcBef>
                <a:spcAft>
                  <a:spcPts val="0"/>
                </a:spcAft>
                <a:defRPr/>
              </a:defPPr>
              <a:lvl1pPr>
                <a:defRPr b="1"/>
              </a:lvl1pPr>
            </a:lstStyle>
            <a:p>
              <a:r>
                <a:rPr lang="nl-NL" sz="1800" dirty="0" err="1">
                  <a:latin typeface="Calibri" panose="020F0502020204030204" pitchFamily="34" charset="0"/>
                  <a:cs typeface="Calibri" panose="020F0502020204030204" pitchFamily="34" charset="0"/>
                </a:rPr>
                <a:t>All</a:t>
              </a:r>
              <a:r>
                <a:rPr lang="nl-NL" sz="1800" dirty="0">
                  <a:latin typeface="Calibri" panose="020F0502020204030204" pitchFamily="34" charset="0"/>
                  <a:cs typeface="Calibri" panose="020F0502020204030204" pitchFamily="34" charset="0"/>
                </a:rPr>
                <a:t>-Electric (installaties):</a:t>
              </a:r>
            </a:p>
            <a:p>
              <a:pPr marL="285750" indent="-285750">
                <a:buFont typeface="Arial" charset="0"/>
                <a:buChar char="•"/>
              </a:pPr>
              <a:r>
                <a:rPr lang="nl-NL" sz="1800" b="0" dirty="0">
                  <a:latin typeface="Calibri" panose="020F0502020204030204" pitchFamily="34" charset="0"/>
                  <a:cs typeface="Calibri" panose="020F0502020204030204" pitchFamily="34" charset="0"/>
                </a:rPr>
                <a:t>Warmtepompen (met boosters) voor bestaande bouw</a:t>
              </a:r>
            </a:p>
            <a:p>
              <a:pPr marL="285750" indent="-285750">
                <a:buFont typeface="Arial" charset="0"/>
                <a:buChar char="•"/>
              </a:pPr>
              <a:r>
                <a:rPr lang="nl-NL" sz="1800" b="0" dirty="0">
                  <a:latin typeface="Calibri" panose="020F0502020204030204" pitchFamily="34" charset="0"/>
                  <a:cs typeface="Calibri" panose="020F0502020204030204" pitchFamily="34" charset="0"/>
                </a:rPr>
                <a:t>Energieoplossingen met IR panelen</a:t>
              </a:r>
            </a:p>
            <a:p>
              <a:pPr marL="285750" indent="-285750">
                <a:buFont typeface="Arial" charset="0"/>
                <a:buChar char="•"/>
              </a:pPr>
              <a:r>
                <a:rPr lang="nl-NL" sz="1800" b="0" dirty="0">
                  <a:latin typeface="Calibri" panose="020F0502020204030204" pitchFamily="34" charset="0"/>
                  <a:cs typeface="Calibri" panose="020F0502020204030204" pitchFamily="34" charset="0"/>
                </a:rPr>
                <a:t>Opslag van warmte (compact)</a:t>
              </a:r>
            </a:p>
          </p:txBody>
        </p:sp>
        <p:sp>
          <p:nvSpPr>
            <p:cNvPr id="7" name="Tekstvak 6"/>
            <p:cNvSpPr txBox="1"/>
            <p:nvPr/>
          </p:nvSpPr>
          <p:spPr>
            <a:xfrm>
              <a:off x="7328077" y="4563224"/>
              <a:ext cx="4765049" cy="1566752"/>
            </a:xfrm>
            <a:prstGeom prst="rect">
              <a:avLst/>
            </a:prstGeom>
            <a:solidFill>
              <a:schemeClr val="accent3">
                <a:lumMod val="60000"/>
                <a:lumOff val="40000"/>
              </a:schemeClr>
            </a:solidFill>
            <a:ln>
              <a:noFill/>
            </a:ln>
          </p:spPr>
          <p:txBody>
            <a:bodyPr wrap="square" tIns="72000" bIns="108000" rtlCol="0" anchor="ctr" anchorCtr="0">
              <a:spAutoFit/>
            </a:bodyPr>
            <a:lstStyle>
              <a:defPPr marR="0" lvl="0" algn="l" rtl="0">
                <a:lnSpc>
                  <a:spcPct val="100000"/>
                </a:lnSpc>
                <a:spcBef>
                  <a:spcPts val="0"/>
                </a:spcBef>
                <a:spcAft>
                  <a:spcPts val="0"/>
                </a:spcAft>
                <a:defRPr/>
              </a:defPPr>
              <a:lvl1pPr>
                <a:defRPr b="1"/>
              </a:lvl1pPr>
            </a:lstStyle>
            <a:p>
              <a:r>
                <a:rPr lang="nl-NL" sz="1800" dirty="0">
                  <a:latin typeface="Calibri" panose="020F0502020204030204" pitchFamily="34" charset="0"/>
                  <a:cs typeface="Calibri" panose="020F0502020204030204" pitchFamily="34" charset="0"/>
                </a:rPr>
                <a:t>Gebouwschil:</a:t>
              </a:r>
            </a:p>
            <a:p>
              <a:pPr marL="285750" indent="-285750">
                <a:buFont typeface="Arial" charset="0"/>
                <a:buChar char="•"/>
              </a:pPr>
              <a:r>
                <a:rPr lang="nl-NL" sz="1800" b="0" dirty="0">
                  <a:latin typeface="Calibri" panose="020F0502020204030204" pitchFamily="34" charset="0"/>
                  <a:cs typeface="Calibri" panose="020F0502020204030204" pitchFamily="34" charset="0"/>
                </a:rPr>
                <a:t>Slimme geveloplossingen (buitenkant)</a:t>
              </a:r>
            </a:p>
            <a:p>
              <a:pPr marL="285750" indent="-285750">
                <a:buFont typeface="Arial" charset="0"/>
                <a:buChar char="•"/>
              </a:pPr>
              <a:r>
                <a:rPr lang="nl-NL" sz="1800" b="0" dirty="0">
                  <a:latin typeface="Calibri" panose="020F0502020204030204" pitchFamily="34" charset="0"/>
                  <a:cs typeface="Calibri" panose="020F0502020204030204" pitchFamily="34" charset="0"/>
                </a:rPr>
                <a:t>Renovatie tussenwoningen (binnenkant)</a:t>
              </a:r>
            </a:p>
            <a:p>
              <a:pPr marL="285750" indent="-285750">
                <a:buFont typeface="Arial" charset="0"/>
                <a:buChar char="•"/>
              </a:pPr>
              <a:r>
                <a:rPr lang="nl-NL" sz="1800" b="0" dirty="0">
                  <a:latin typeface="Calibri" panose="020F0502020204030204" pitchFamily="34" charset="0"/>
                  <a:cs typeface="Calibri" panose="020F0502020204030204" pitchFamily="34" charset="0"/>
                </a:rPr>
                <a:t>Compartimenteren van woningen</a:t>
              </a:r>
            </a:p>
            <a:p>
              <a:pPr marL="285750" indent="-285750">
                <a:buFont typeface="Arial" charset="0"/>
                <a:buChar char="•"/>
              </a:pPr>
              <a:r>
                <a:rPr lang="nl-NL" sz="1800" b="0" dirty="0">
                  <a:latin typeface="Calibri" panose="020F0502020204030204" pitchFamily="34" charset="0"/>
                  <a:cs typeface="Calibri" panose="020F0502020204030204" pitchFamily="34" charset="0"/>
                </a:rPr>
                <a:t>Innovatief vervangen van daken</a:t>
              </a:r>
            </a:p>
          </p:txBody>
        </p:sp>
        <p:sp>
          <p:nvSpPr>
            <p:cNvPr id="8" name="Tekstvak 7"/>
            <p:cNvSpPr txBox="1"/>
            <p:nvPr/>
          </p:nvSpPr>
          <p:spPr>
            <a:xfrm>
              <a:off x="106267" y="2532673"/>
              <a:ext cx="4612804" cy="1012755"/>
            </a:xfrm>
            <a:prstGeom prst="rect">
              <a:avLst/>
            </a:prstGeom>
            <a:solidFill>
              <a:schemeClr val="accent3">
                <a:lumMod val="60000"/>
                <a:lumOff val="40000"/>
              </a:schemeClr>
            </a:solidFill>
            <a:ln>
              <a:noFill/>
            </a:ln>
          </p:spPr>
          <p:txBody>
            <a:bodyPr wrap="square" tIns="72000" bIns="108000" rtlCol="0" anchor="ctr" anchorCtr="0">
              <a:spAutoFit/>
            </a:bodyPr>
            <a:lstStyle>
              <a:defPPr marR="0" lvl="0" algn="l" rtl="0">
                <a:lnSpc>
                  <a:spcPct val="100000"/>
                </a:lnSpc>
                <a:spcBef>
                  <a:spcPts val="0"/>
                </a:spcBef>
                <a:spcAft>
                  <a:spcPts val="0"/>
                </a:spcAft>
              </a:defPPr>
              <a:lvl1pPr>
                <a:defRPr b="1"/>
              </a:lvl1pPr>
            </a:lstStyle>
            <a:p>
              <a:r>
                <a:rPr lang="nl-NL" sz="1800" dirty="0">
                  <a:latin typeface="Calibri" panose="020F0502020204030204" pitchFamily="34" charset="0"/>
                  <a:cs typeface="Calibri" panose="020F0502020204030204" pitchFamily="34" charset="0"/>
                </a:rPr>
                <a:t>Nieuw gas:</a:t>
              </a:r>
            </a:p>
            <a:p>
              <a:pPr marL="285750" indent="-285750">
                <a:buFont typeface="Arial" charset="0"/>
                <a:buChar char="•"/>
              </a:pPr>
              <a:r>
                <a:rPr lang="nl-NL" sz="1800" b="0" dirty="0">
                  <a:latin typeface="Calibri" panose="020F0502020204030204" pitchFamily="34" charset="0"/>
                  <a:cs typeface="Calibri" panose="020F0502020204030204" pitchFamily="34" charset="0"/>
                </a:rPr>
                <a:t>CV ketels op waterstof</a:t>
              </a:r>
            </a:p>
            <a:p>
              <a:pPr marL="285750" indent="-285750">
                <a:buFont typeface="Arial" charset="0"/>
                <a:buChar char="•"/>
              </a:pPr>
              <a:r>
                <a:rPr lang="nl-NL" sz="1800" b="0" dirty="0">
                  <a:latin typeface="Calibri" panose="020F0502020204030204" pitchFamily="34" charset="0"/>
                  <a:cs typeface="Calibri" panose="020F0502020204030204" pitchFamily="34" charset="0"/>
                </a:rPr>
                <a:t>Pilots met waterstof oplossingen</a:t>
              </a:r>
            </a:p>
          </p:txBody>
        </p:sp>
        <p:sp>
          <p:nvSpPr>
            <p:cNvPr id="9" name="Tekstvak 8"/>
            <p:cNvSpPr txBox="1"/>
            <p:nvPr/>
          </p:nvSpPr>
          <p:spPr>
            <a:xfrm>
              <a:off x="7328078" y="2262676"/>
              <a:ext cx="4765050" cy="1843751"/>
            </a:xfrm>
            <a:prstGeom prst="rect">
              <a:avLst/>
            </a:prstGeom>
            <a:solidFill>
              <a:schemeClr val="accent3">
                <a:lumMod val="60000"/>
                <a:lumOff val="40000"/>
              </a:schemeClr>
            </a:solidFill>
            <a:ln>
              <a:noFill/>
            </a:ln>
          </p:spPr>
          <p:txBody>
            <a:bodyPr wrap="square" tIns="72000" bIns="108000" rtlCol="0" anchor="ctr" anchorCtr="0">
              <a:spAutoFit/>
            </a:bodyPr>
            <a:lstStyle>
              <a:defPPr marR="0" lvl="0" algn="l" rtl="0">
                <a:lnSpc>
                  <a:spcPct val="100000"/>
                </a:lnSpc>
                <a:spcBef>
                  <a:spcPts val="0"/>
                </a:spcBef>
                <a:spcAft>
                  <a:spcPts val="0"/>
                </a:spcAft>
                <a:defRPr/>
              </a:defPPr>
              <a:lvl1pPr>
                <a:defRPr b="1"/>
              </a:lvl1pPr>
            </a:lstStyle>
            <a:p>
              <a:r>
                <a:rPr lang="nl-NL" sz="1800" dirty="0">
                  <a:latin typeface="Calibri" panose="020F0502020204030204" pitchFamily="34" charset="0"/>
                  <a:cs typeface="Calibri" panose="020F0502020204030204" pitchFamily="34" charset="0"/>
                </a:rPr>
                <a:t>Totaal concepten:</a:t>
              </a:r>
            </a:p>
            <a:p>
              <a:pPr marL="285750" indent="-285750">
                <a:buFont typeface="Arial" charset="0"/>
                <a:buChar char="•"/>
              </a:pPr>
              <a:r>
                <a:rPr lang="nl-NL" sz="1800" b="0" dirty="0">
                  <a:latin typeface="Calibri" panose="020F0502020204030204" pitchFamily="34" charset="0"/>
                  <a:cs typeface="Calibri" panose="020F0502020204030204" pitchFamily="34" charset="0"/>
                </a:rPr>
                <a:t>Renovatieaanpakken met integratie van isolatie en duurzame warmteoplossingen</a:t>
              </a:r>
            </a:p>
            <a:p>
              <a:pPr marL="285750" indent="-285750">
                <a:buFont typeface="Arial" charset="0"/>
                <a:buChar char="•"/>
              </a:pPr>
              <a:r>
                <a:rPr lang="nl-NL" sz="1800" b="0" dirty="0">
                  <a:latin typeface="Calibri" panose="020F0502020204030204" pitchFamily="34" charset="0"/>
                  <a:cs typeface="Calibri" panose="020F0502020204030204" pitchFamily="34" charset="0"/>
                </a:rPr>
                <a:t>Specifieke oplossingen voor veel voorkomende woningtypologieën</a:t>
              </a:r>
            </a:p>
            <a:p>
              <a:pPr marL="285750" indent="-285750">
                <a:buFont typeface="Arial" charset="0"/>
                <a:buChar char="•"/>
              </a:pPr>
              <a:r>
                <a:rPr lang="nl-NL" sz="1800" b="0" dirty="0">
                  <a:latin typeface="Calibri" panose="020F0502020204030204" pitchFamily="34" charset="0"/>
                  <a:cs typeface="Calibri" panose="020F0502020204030204" pitchFamily="34" charset="0"/>
                </a:rPr>
                <a:t>Ketenoplossingen (dubbele kosten vermijden)</a:t>
              </a:r>
            </a:p>
          </p:txBody>
        </p:sp>
        <p:cxnSp>
          <p:nvCxnSpPr>
            <p:cNvPr id="11" name="Rechte verbindingslijn 10"/>
            <p:cNvCxnSpPr>
              <a:cxnSpLocks/>
              <a:stCxn id="3" idx="2"/>
              <a:endCxn id="4" idx="3"/>
            </p:cNvCxnSpPr>
            <p:nvPr/>
          </p:nvCxnSpPr>
          <p:spPr>
            <a:xfrm flipH="1" flipV="1">
              <a:off x="4719071" y="981608"/>
              <a:ext cx="530956" cy="2386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a:cxnSpLocks/>
              <a:stCxn id="3" idx="2"/>
              <a:endCxn id="8" idx="3"/>
            </p:cNvCxnSpPr>
            <p:nvPr/>
          </p:nvCxnSpPr>
          <p:spPr>
            <a:xfrm flipH="1" flipV="1">
              <a:off x="4719071" y="3039051"/>
              <a:ext cx="530956" cy="329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a:cxnSpLocks/>
              <a:stCxn id="3" idx="2"/>
              <a:endCxn id="5" idx="3"/>
            </p:cNvCxnSpPr>
            <p:nvPr/>
          </p:nvCxnSpPr>
          <p:spPr>
            <a:xfrm flipH="1">
              <a:off x="4719071" y="3368293"/>
              <a:ext cx="530956" cy="1857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a:cxnSpLocks/>
              <a:stCxn id="6" idx="1"/>
              <a:endCxn id="3" idx="6"/>
            </p:cNvCxnSpPr>
            <p:nvPr/>
          </p:nvCxnSpPr>
          <p:spPr>
            <a:xfrm flipH="1">
              <a:off x="6945012" y="981608"/>
              <a:ext cx="383065" cy="2386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a:cxnSpLocks/>
              <a:stCxn id="9" idx="1"/>
              <a:endCxn id="3" idx="6"/>
            </p:cNvCxnSpPr>
            <p:nvPr/>
          </p:nvCxnSpPr>
          <p:spPr>
            <a:xfrm flipH="1">
              <a:off x="6945012" y="3184552"/>
              <a:ext cx="383066" cy="183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a:cxnSpLocks/>
              <a:stCxn id="7" idx="1"/>
              <a:endCxn id="3" idx="6"/>
            </p:cNvCxnSpPr>
            <p:nvPr/>
          </p:nvCxnSpPr>
          <p:spPr>
            <a:xfrm flipH="1" flipV="1">
              <a:off x="6945012" y="3368293"/>
              <a:ext cx="383065" cy="1978307"/>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hthoek 17"/>
            <p:cNvSpPr/>
            <p:nvPr/>
          </p:nvSpPr>
          <p:spPr>
            <a:xfrm>
              <a:off x="4719072" y="213918"/>
              <a:ext cx="2609006" cy="590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72916863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7" descr="GijsSaskiaTemp.jpg"/>
          <p:cNvPicPr preferRelativeResize="0"/>
          <p:nvPr/>
        </p:nvPicPr>
        <p:blipFill rotWithShape="1">
          <a:blip r:embed="rId3">
            <a:alphaModFix/>
          </a:blip>
          <a:srcRect b="14773"/>
          <a:stretch/>
        </p:blipFill>
        <p:spPr>
          <a:xfrm>
            <a:off x="0" y="-99488"/>
            <a:ext cx="12242799" cy="6957488"/>
          </a:xfrm>
          <a:prstGeom prst="rect">
            <a:avLst/>
          </a:prstGeom>
          <a:noFill/>
          <a:ln>
            <a:noFill/>
          </a:ln>
        </p:spPr>
      </p:pic>
      <p:sp>
        <p:nvSpPr>
          <p:cNvPr id="139" name="Google Shape;139;p17"/>
          <p:cNvSpPr txBox="1"/>
          <p:nvPr/>
        </p:nvSpPr>
        <p:spPr>
          <a:xfrm>
            <a:off x="7688113" y="1196752"/>
            <a:ext cx="3384376" cy="1200329"/>
          </a:xfrm>
          <a:prstGeom prst="rect">
            <a:avLst/>
          </a:prstGeom>
          <a:solidFill>
            <a:schemeClr val="accent3">
              <a:alpha val="6392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a:solidFill>
                  <a:schemeClr val="lt1"/>
                </a:solidFill>
                <a:latin typeface="Calibri" charset="0"/>
                <a:ea typeface="Calibri" charset="0"/>
                <a:cs typeface="Calibri" charset="0"/>
                <a:sym typeface="Arial"/>
              </a:rPr>
              <a:t>Eindgebruikers centraal stellen:</a:t>
            </a:r>
            <a:endParaRPr dirty="0">
              <a:latin typeface="Calibri" charset="0"/>
              <a:ea typeface="Calibri" charset="0"/>
              <a:cs typeface="Calibri" charset="0"/>
            </a:endParaRPr>
          </a:p>
          <a:p>
            <a:pPr marL="285750" marR="0" lvl="0" indent="-285750" algn="l" rtl="0">
              <a:spcBef>
                <a:spcPts val="0"/>
              </a:spcBef>
              <a:spcAft>
                <a:spcPts val="0"/>
              </a:spcAft>
              <a:buClr>
                <a:schemeClr val="lt1"/>
              </a:buClr>
              <a:buSzPts val="1800"/>
              <a:buFont typeface="Arial"/>
              <a:buChar char="-"/>
            </a:pPr>
            <a:r>
              <a:rPr lang="nl-NL" sz="1800" dirty="0">
                <a:solidFill>
                  <a:schemeClr val="lt1"/>
                </a:solidFill>
                <a:latin typeface="Calibri" charset="0"/>
                <a:ea typeface="Calibri" charset="0"/>
                <a:cs typeface="Calibri" charset="0"/>
                <a:sym typeface="Arial"/>
              </a:rPr>
              <a:t>Betaalbaar</a:t>
            </a:r>
            <a:endParaRPr dirty="0">
              <a:latin typeface="Calibri" charset="0"/>
              <a:ea typeface="Calibri" charset="0"/>
              <a:cs typeface="Calibri" charset="0"/>
            </a:endParaRPr>
          </a:p>
          <a:p>
            <a:pPr marL="285750" marR="0" lvl="0" indent="-285750" algn="l" rtl="0">
              <a:spcBef>
                <a:spcPts val="0"/>
              </a:spcBef>
              <a:spcAft>
                <a:spcPts val="0"/>
              </a:spcAft>
              <a:buClr>
                <a:schemeClr val="lt1"/>
              </a:buClr>
              <a:buSzPts val="1800"/>
              <a:buFont typeface="Arial"/>
              <a:buChar char="-"/>
            </a:pPr>
            <a:r>
              <a:rPr lang="nl-NL" sz="1800" dirty="0">
                <a:solidFill>
                  <a:schemeClr val="lt1"/>
                </a:solidFill>
                <a:latin typeface="Calibri" charset="0"/>
                <a:ea typeface="Calibri" charset="0"/>
                <a:cs typeface="Calibri" charset="0"/>
                <a:sym typeface="Arial"/>
              </a:rPr>
              <a:t>Mooier</a:t>
            </a:r>
            <a:endParaRPr dirty="0">
              <a:latin typeface="Calibri" charset="0"/>
              <a:ea typeface="Calibri" charset="0"/>
              <a:cs typeface="Calibri" charset="0"/>
            </a:endParaRPr>
          </a:p>
          <a:p>
            <a:pPr marL="285750" marR="0" lvl="0" indent="-285750" algn="l" rtl="0">
              <a:spcBef>
                <a:spcPts val="0"/>
              </a:spcBef>
              <a:spcAft>
                <a:spcPts val="0"/>
              </a:spcAft>
              <a:buClr>
                <a:schemeClr val="lt1"/>
              </a:buClr>
              <a:buSzPts val="1800"/>
              <a:buFont typeface="Arial"/>
              <a:buChar char="-"/>
            </a:pPr>
            <a:r>
              <a:rPr lang="nl-NL" sz="1800" dirty="0">
                <a:solidFill>
                  <a:schemeClr val="lt1"/>
                </a:solidFill>
                <a:latin typeface="Calibri" charset="0"/>
                <a:ea typeface="Calibri" charset="0"/>
                <a:cs typeface="Calibri" charset="0"/>
                <a:sym typeface="Arial"/>
              </a:rPr>
              <a:t>Comfortabeler</a:t>
            </a:r>
            <a:endParaRPr dirty="0">
              <a:latin typeface="Calibri" charset="0"/>
              <a:ea typeface="Calibri" charset="0"/>
              <a:cs typeface="Calibri" charset="0"/>
            </a:endParaRPr>
          </a:p>
        </p:txBody>
      </p:sp>
      <p:cxnSp>
        <p:nvCxnSpPr>
          <p:cNvPr id="140" name="Google Shape;140;p17"/>
          <p:cNvCxnSpPr/>
          <p:nvPr/>
        </p:nvCxnSpPr>
        <p:spPr>
          <a:xfrm>
            <a:off x="3026723" y="485288"/>
            <a:ext cx="628800" cy="567300"/>
          </a:xfrm>
          <a:prstGeom prst="curvedConnector3">
            <a:avLst>
              <a:gd name="adj1" fmla="val 50011"/>
            </a:avLst>
          </a:prstGeom>
          <a:noFill/>
          <a:ln w="25400" cap="flat" cmpd="sng">
            <a:solidFill>
              <a:schemeClr val="accent3"/>
            </a:solidFill>
            <a:prstDash val="solid"/>
            <a:round/>
            <a:headEnd type="none" w="sm" len="sm"/>
            <a:tailEnd type="triangle" w="med" len="med"/>
          </a:ln>
          <a:effectLst>
            <a:outerShdw blurRad="40000" dist="20000" dir="5400000" rotWithShape="0">
              <a:srgbClr val="000000">
                <a:alpha val="37647"/>
              </a:srgbClr>
            </a:outerShdw>
          </a:effectLst>
        </p:spPr>
      </p:cxnSp>
      <p:sp>
        <p:nvSpPr>
          <p:cNvPr id="141" name="Google Shape;141;p17"/>
          <p:cNvSpPr txBox="1"/>
          <p:nvPr/>
        </p:nvSpPr>
        <p:spPr>
          <a:xfrm>
            <a:off x="1795346" y="44624"/>
            <a:ext cx="1629807"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200" dirty="0" err="1">
                <a:solidFill>
                  <a:schemeClr val="accent3"/>
                </a:solidFill>
                <a:latin typeface="Calibri" charset="0"/>
                <a:ea typeface="Calibri" charset="0"/>
                <a:cs typeface="Calibri" charset="0"/>
                <a:sym typeface="Eater"/>
              </a:rPr>
              <a:t>nienke</a:t>
            </a:r>
            <a:endParaRPr sz="3200" dirty="0">
              <a:solidFill>
                <a:schemeClr val="accent3"/>
              </a:solidFill>
              <a:latin typeface="Calibri" charset="0"/>
              <a:ea typeface="Calibri" charset="0"/>
              <a:cs typeface="Calibri" charset="0"/>
              <a:sym typeface="Eater"/>
            </a:endParaRPr>
          </a:p>
        </p:txBody>
      </p:sp>
      <p:sp>
        <p:nvSpPr>
          <p:cNvPr id="142" name="Google Shape;142;p17"/>
          <p:cNvSpPr txBox="1"/>
          <p:nvPr/>
        </p:nvSpPr>
        <p:spPr>
          <a:xfrm>
            <a:off x="5914201" y="-99488"/>
            <a:ext cx="113336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200">
                <a:solidFill>
                  <a:schemeClr val="accent3"/>
                </a:solidFill>
                <a:latin typeface="Calibri" charset="0"/>
                <a:ea typeface="Calibri" charset="0"/>
                <a:cs typeface="Calibri" charset="0"/>
                <a:sym typeface="Eater"/>
              </a:rPr>
              <a:t>gijs</a:t>
            </a:r>
            <a:endParaRPr sz="3200" dirty="0">
              <a:solidFill>
                <a:schemeClr val="accent3"/>
              </a:solidFill>
              <a:latin typeface="Calibri" charset="0"/>
              <a:ea typeface="Calibri" charset="0"/>
              <a:cs typeface="Calibri" charset="0"/>
              <a:sym typeface="Eater"/>
            </a:endParaRPr>
          </a:p>
        </p:txBody>
      </p:sp>
      <p:cxnSp>
        <p:nvCxnSpPr>
          <p:cNvPr id="143" name="Google Shape;143;p17"/>
          <p:cNvCxnSpPr>
            <a:stCxn id="142" idx="1"/>
          </p:cNvCxnSpPr>
          <p:nvPr/>
        </p:nvCxnSpPr>
        <p:spPr>
          <a:xfrm rot="10800000" flipH="1" flipV="1">
            <a:off x="5914201" y="192900"/>
            <a:ext cx="189600" cy="711598"/>
          </a:xfrm>
          <a:prstGeom prst="curvedConnector4">
            <a:avLst>
              <a:gd name="adj1" fmla="val -120570"/>
              <a:gd name="adj2" fmla="val 70544"/>
            </a:avLst>
          </a:prstGeom>
          <a:noFill/>
          <a:ln w="25400" cap="flat" cmpd="sng">
            <a:solidFill>
              <a:schemeClr val="accent3"/>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sldNum" idx="12"/>
          </p:nvPr>
        </p:nvSpPr>
        <p:spPr>
          <a:xfrm>
            <a:off x="9359371" y="6126166"/>
            <a:ext cx="2441575"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nl-NL"/>
              <a:t>8</a:t>
            </a:fld>
            <a:endParaRPr/>
          </a:p>
        </p:txBody>
      </p:sp>
      <p:sp>
        <p:nvSpPr>
          <p:cNvPr id="151" name="Google Shape;151;p18"/>
          <p:cNvSpPr txBox="1"/>
          <p:nvPr/>
        </p:nvSpPr>
        <p:spPr>
          <a:xfrm>
            <a:off x="637092" y="707278"/>
            <a:ext cx="10703137" cy="650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200" dirty="0">
                <a:solidFill>
                  <a:schemeClr val="accent3"/>
                </a:solidFill>
                <a:latin typeface="Al Tarikh" charset="-78"/>
                <a:ea typeface="Al Tarikh" charset="-78"/>
                <a:cs typeface="Al Tarikh" charset="-78"/>
                <a:sym typeface="Arial"/>
              </a:rPr>
              <a:t>Succesvolle innovaties mens als doorslaggevende factor</a:t>
            </a:r>
            <a:endParaRPr dirty="0">
              <a:solidFill>
                <a:schemeClr val="accent3"/>
              </a:solidFill>
              <a:latin typeface="Al Tarikh" charset="-78"/>
              <a:ea typeface="Al Tarikh" charset="-78"/>
              <a:cs typeface="Al Tarikh" charset="-78"/>
            </a:endParaRPr>
          </a:p>
        </p:txBody>
      </p:sp>
      <p:sp>
        <p:nvSpPr>
          <p:cNvPr id="152" name="Google Shape;152;p18"/>
          <p:cNvSpPr/>
          <p:nvPr/>
        </p:nvSpPr>
        <p:spPr>
          <a:xfrm>
            <a:off x="637092" y="1584961"/>
            <a:ext cx="6691555" cy="44577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400" dirty="0">
                <a:solidFill>
                  <a:schemeClr val="dk1"/>
                </a:solidFill>
                <a:latin typeface="Calibri" charset="0"/>
                <a:ea typeface="Calibri" charset="0"/>
                <a:cs typeface="Calibri" charset="0"/>
                <a:sym typeface="Arial"/>
              </a:rPr>
              <a:t>Kansrijk </a:t>
            </a:r>
            <a:r>
              <a:rPr lang="nl-NL" sz="2400" b="1" dirty="0">
                <a:solidFill>
                  <a:schemeClr val="dk1"/>
                </a:solidFill>
                <a:latin typeface="Calibri" charset="0"/>
                <a:ea typeface="Calibri" charset="0"/>
                <a:cs typeface="Calibri" charset="0"/>
                <a:sym typeface="Arial"/>
              </a:rPr>
              <a:t>aanbod</a:t>
            </a:r>
            <a:r>
              <a:rPr lang="nl-NL" sz="2400" dirty="0">
                <a:solidFill>
                  <a:schemeClr val="dk1"/>
                </a:solidFill>
                <a:latin typeface="Calibri" charset="0"/>
                <a:ea typeface="Calibri" charset="0"/>
                <a:cs typeface="Calibri" charset="0"/>
                <a:sym typeface="Arial"/>
              </a:rPr>
              <a:t> sluit aan bij belangen van klanten / gebruikers. Direct of indirect. </a:t>
            </a:r>
            <a:endParaRPr sz="2400" dirty="0">
              <a:latin typeface="Calibri" charset="0"/>
              <a:ea typeface="Calibri" charset="0"/>
              <a:cs typeface="Calibri" charset="0"/>
            </a:endParaRPr>
          </a:p>
          <a:p>
            <a:pPr marL="0" marR="0" lvl="0" indent="0" algn="l" rtl="0">
              <a:spcBef>
                <a:spcPts val="0"/>
              </a:spcBef>
              <a:spcAft>
                <a:spcPts val="0"/>
              </a:spcAft>
              <a:buNone/>
            </a:pPr>
            <a:endParaRPr sz="24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r>
              <a:rPr lang="nl-NL" sz="2400" dirty="0">
                <a:solidFill>
                  <a:schemeClr val="dk1"/>
                </a:solidFill>
                <a:latin typeface="Calibri" charset="0"/>
                <a:ea typeface="Calibri" charset="0"/>
                <a:cs typeface="Calibri" charset="0"/>
                <a:sym typeface="Arial"/>
              </a:rPr>
              <a:t>Kansrijk </a:t>
            </a:r>
            <a:r>
              <a:rPr lang="nl-NL" sz="2400" b="1" dirty="0">
                <a:solidFill>
                  <a:schemeClr val="dk1"/>
                </a:solidFill>
                <a:latin typeface="Calibri" charset="0"/>
                <a:ea typeface="Calibri" charset="0"/>
                <a:cs typeface="Calibri" charset="0"/>
                <a:sym typeface="Arial"/>
              </a:rPr>
              <a:t>consortium</a:t>
            </a:r>
            <a:r>
              <a:rPr lang="nl-NL" sz="2400" dirty="0">
                <a:solidFill>
                  <a:schemeClr val="dk1"/>
                </a:solidFill>
                <a:latin typeface="Calibri" charset="0"/>
                <a:ea typeface="Calibri" charset="0"/>
                <a:cs typeface="Calibri" charset="0"/>
                <a:sym typeface="Arial"/>
              </a:rPr>
              <a:t> is niet groot of klein maar passend bij het project. </a:t>
            </a:r>
            <a:endParaRPr sz="2400" dirty="0">
              <a:latin typeface="Calibri" charset="0"/>
              <a:ea typeface="Calibri" charset="0"/>
              <a:cs typeface="Calibri" charset="0"/>
            </a:endParaRPr>
          </a:p>
          <a:p>
            <a:pPr marL="342900" marR="0" lvl="0" indent="-342900" algn="l" rtl="0">
              <a:spcBef>
                <a:spcPts val="0"/>
              </a:spcBef>
              <a:spcAft>
                <a:spcPts val="0"/>
              </a:spcAft>
              <a:buClr>
                <a:schemeClr val="dk1"/>
              </a:buClr>
              <a:buSzPts val="2200"/>
              <a:buFont typeface="Arial"/>
              <a:buChar char="•"/>
            </a:pPr>
            <a:r>
              <a:rPr lang="nl-NL" sz="2200" dirty="0">
                <a:solidFill>
                  <a:schemeClr val="dk1"/>
                </a:solidFill>
                <a:latin typeface="Calibri" charset="0"/>
                <a:ea typeface="Calibri" charset="0"/>
                <a:cs typeface="Calibri" charset="0"/>
                <a:sym typeface="Arial"/>
              </a:rPr>
              <a:t>Minimaal één onderneming</a:t>
            </a:r>
            <a:endParaRPr sz="2200" dirty="0">
              <a:latin typeface="Calibri" charset="0"/>
              <a:ea typeface="Calibri" charset="0"/>
              <a:cs typeface="Calibri" charset="0"/>
            </a:endParaRPr>
          </a:p>
          <a:p>
            <a:pPr marL="342900" marR="0" lvl="0" indent="-342900" algn="l" rtl="0">
              <a:spcBef>
                <a:spcPts val="0"/>
              </a:spcBef>
              <a:spcAft>
                <a:spcPts val="0"/>
              </a:spcAft>
              <a:buClr>
                <a:schemeClr val="dk1"/>
              </a:buClr>
              <a:buSzPts val="2200"/>
              <a:buFont typeface="Arial"/>
              <a:buChar char="•"/>
            </a:pPr>
            <a:r>
              <a:rPr lang="nl-NL" sz="2200" dirty="0">
                <a:solidFill>
                  <a:schemeClr val="dk1"/>
                </a:solidFill>
                <a:latin typeface="Calibri" charset="0"/>
                <a:ea typeface="Calibri" charset="0"/>
                <a:cs typeface="Calibri" charset="0"/>
                <a:sym typeface="Arial"/>
              </a:rPr>
              <a:t>Betrokkenheid van gebruikers </a:t>
            </a:r>
            <a:endParaRPr sz="2200" dirty="0">
              <a:latin typeface="Calibri" charset="0"/>
              <a:ea typeface="Calibri" charset="0"/>
              <a:cs typeface="Calibri" charset="0"/>
            </a:endParaRPr>
          </a:p>
          <a:p>
            <a:pPr marL="342900" marR="0" lvl="0" indent="-342900" algn="l" rtl="0">
              <a:spcBef>
                <a:spcPts val="0"/>
              </a:spcBef>
              <a:spcAft>
                <a:spcPts val="0"/>
              </a:spcAft>
              <a:buClr>
                <a:schemeClr val="dk1"/>
              </a:buClr>
              <a:buSzPts val="2200"/>
              <a:buFont typeface="Arial"/>
              <a:buChar char="•"/>
            </a:pPr>
            <a:r>
              <a:rPr lang="nl-NL" sz="2200" dirty="0">
                <a:solidFill>
                  <a:schemeClr val="dk1"/>
                </a:solidFill>
                <a:latin typeface="Calibri" charset="0"/>
                <a:ea typeface="Calibri" charset="0"/>
                <a:cs typeface="Calibri" charset="0"/>
                <a:sym typeface="Arial"/>
              </a:rPr>
              <a:t>Heldere taakverdeling</a:t>
            </a:r>
            <a:endParaRPr sz="2200" dirty="0">
              <a:latin typeface="Calibri" charset="0"/>
              <a:ea typeface="Calibri" charset="0"/>
              <a:cs typeface="Calibri" charset="0"/>
            </a:endParaRPr>
          </a:p>
          <a:p>
            <a:pPr marL="342900" marR="0" lvl="0" indent="-203200" algn="l" rtl="0">
              <a:spcBef>
                <a:spcPts val="0"/>
              </a:spcBef>
              <a:spcAft>
                <a:spcPts val="0"/>
              </a:spcAft>
              <a:buClr>
                <a:schemeClr val="dk1"/>
              </a:buClr>
              <a:buSzPts val="2200"/>
              <a:buFont typeface="Arial"/>
              <a:buNone/>
            </a:pPr>
            <a:endParaRPr lang="nl-NL" sz="2400" dirty="0">
              <a:solidFill>
                <a:schemeClr val="dk1"/>
              </a:solidFill>
              <a:latin typeface="Calibri" charset="0"/>
              <a:ea typeface="Calibri" charset="0"/>
              <a:cs typeface="Calibri" charset="0"/>
              <a:sym typeface="Arial"/>
            </a:endParaRPr>
          </a:p>
          <a:p>
            <a:pPr marL="342900" marR="0" lvl="0" indent="-203200" algn="l" rtl="0">
              <a:spcBef>
                <a:spcPts val="0"/>
              </a:spcBef>
              <a:spcAft>
                <a:spcPts val="0"/>
              </a:spcAft>
              <a:buClr>
                <a:schemeClr val="dk1"/>
              </a:buClr>
              <a:buSzPts val="2200"/>
              <a:buFont typeface="Arial"/>
              <a:buNone/>
            </a:pPr>
            <a:endParaRPr sz="24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r>
              <a:rPr lang="nl-NL" sz="2400" i="1" dirty="0">
                <a:solidFill>
                  <a:schemeClr val="dk1"/>
                </a:solidFill>
                <a:latin typeface="Calibri" charset="0"/>
                <a:ea typeface="Calibri" charset="0"/>
                <a:cs typeface="Calibri" charset="0"/>
                <a:sym typeface="Arial"/>
              </a:rPr>
              <a:t>Meedenken over opzet werkpakketten?</a:t>
            </a:r>
          </a:p>
          <a:p>
            <a:pPr marL="0" marR="0" lvl="0" indent="0" algn="l" rtl="0">
              <a:spcBef>
                <a:spcPts val="0"/>
              </a:spcBef>
              <a:spcAft>
                <a:spcPts val="0"/>
              </a:spcAft>
              <a:buNone/>
            </a:pPr>
            <a:r>
              <a:rPr lang="nl-NL" sz="2400" i="1" dirty="0">
                <a:solidFill>
                  <a:schemeClr val="dk1"/>
                </a:solidFill>
                <a:latin typeface="Calibri" charset="0"/>
                <a:ea typeface="Calibri" charset="0"/>
                <a:cs typeface="Calibri" charset="0"/>
              </a:rPr>
              <a:t>Zoekt u nog consortiumpartners?</a:t>
            </a:r>
            <a:endParaRPr sz="2400" i="1" dirty="0">
              <a:latin typeface="Calibri" charset="0"/>
              <a:ea typeface="Calibri" charset="0"/>
              <a:cs typeface="Calibri" charset="0"/>
            </a:endParaRPr>
          </a:p>
          <a:p>
            <a:pPr marL="342900" marR="0" lvl="0" indent="-203200" algn="l" rtl="0">
              <a:spcBef>
                <a:spcPts val="0"/>
              </a:spcBef>
              <a:spcAft>
                <a:spcPts val="0"/>
              </a:spcAft>
              <a:buClr>
                <a:schemeClr val="dk1"/>
              </a:buClr>
              <a:buSzPts val="2200"/>
              <a:buFont typeface="Arial"/>
              <a:buNone/>
            </a:pPr>
            <a:endParaRPr sz="24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endParaRPr sz="24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endParaRPr sz="2400" dirty="0">
              <a:solidFill>
                <a:schemeClr val="dk1"/>
              </a:solidFill>
              <a:latin typeface="Calibri" charset="0"/>
              <a:ea typeface="Calibri" charset="0"/>
              <a:cs typeface="Calibri" charset="0"/>
              <a:sym typeface="Arial"/>
            </a:endParaRPr>
          </a:p>
          <a:p>
            <a:pPr marL="0" marR="0" lvl="0" indent="0" algn="l" rtl="0">
              <a:spcBef>
                <a:spcPts val="0"/>
              </a:spcBef>
              <a:spcAft>
                <a:spcPts val="0"/>
              </a:spcAft>
              <a:buNone/>
            </a:pPr>
            <a:endParaRPr sz="2400" dirty="0">
              <a:solidFill>
                <a:schemeClr val="dk1"/>
              </a:solidFill>
              <a:latin typeface="Calibri" charset="0"/>
              <a:ea typeface="Calibri" charset="0"/>
              <a:cs typeface="Calibri" charset="0"/>
              <a:sym typeface="Arial"/>
            </a:endParaRPr>
          </a:p>
          <a:p>
            <a:pPr marL="0" marR="0" lvl="0" indent="0" algn="l" rtl="0">
              <a:spcBef>
                <a:spcPts val="360"/>
              </a:spcBef>
              <a:spcAft>
                <a:spcPts val="0"/>
              </a:spcAft>
              <a:buNone/>
            </a:pPr>
            <a:endParaRPr sz="2400" dirty="0">
              <a:solidFill>
                <a:schemeClr val="dk1"/>
              </a:solidFill>
              <a:latin typeface="Calibri" charset="0"/>
              <a:ea typeface="Calibri" charset="0"/>
              <a:cs typeface="Calibri" charset="0"/>
              <a:sym typeface="Arial"/>
            </a:endParaRPr>
          </a:p>
          <a:p>
            <a:pPr marL="0" marR="0" lvl="0" indent="0" algn="l" rtl="0">
              <a:spcBef>
                <a:spcPts val="360"/>
              </a:spcBef>
              <a:spcAft>
                <a:spcPts val="0"/>
              </a:spcAft>
              <a:buNone/>
            </a:pPr>
            <a:endParaRPr sz="2400" dirty="0">
              <a:solidFill>
                <a:schemeClr val="dk1"/>
              </a:solidFill>
              <a:latin typeface="Calibri" charset="0"/>
              <a:ea typeface="Calibri" charset="0"/>
              <a:cs typeface="Calibri" charset="0"/>
              <a:sym typeface="Arial"/>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855" y="2712636"/>
            <a:ext cx="4005091" cy="3000487"/>
          </a:xfrm>
          <a:prstGeom prst="rect">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p:txBody>
          <a:bodyPr/>
          <a:lstStyle/>
          <a:p>
            <a:pPr marL="228600" indent="0">
              <a:buSzPct val="80000"/>
            </a:pPr>
            <a:r>
              <a:rPr lang="nl-NL" dirty="0"/>
              <a:t>2 &amp; 3 april</a:t>
            </a:r>
          </a:p>
          <a:p>
            <a:pPr marL="228600" indent="0">
              <a:buSzPct val="80000"/>
            </a:pPr>
            <a:r>
              <a:rPr lang="nl-NL" dirty="0"/>
              <a:t>16 &amp; 17 mei</a:t>
            </a:r>
          </a:p>
          <a:p>
            <a:pPr marL="228600" indent="0">
              <a:buSzPct val="80000"/>
            </a:pPr>
            <a:r>
              <a:rPr lang="nl-NL" dirty="0"/>
              <a:t>13 juni</a:t>
            </a:r>
          </a:p>
          <a:p>
            <a:pPr marL="685800" indent="-457200">
              <a:buFont typeface="+mj-lt"/>
              <a:buAutoNum type="arabicPeriod"/>
            </a:pPr>
            <a:endParaRPr lang="nl-NL" dirty="0"/>
          </a:p>
          <a:p>
            <a:pPr marL="228600" indent="0"/>
            <a:r>
              <a:rPr lang="nl-NL" dirty="0"/>
              <a:t>Hoe werkt het:</a:t>
            </a:r>
          </a:p>
          <a:p>
            <a:pPr marL="685800" indent="-457200">
              <a:buFont typeface="+mj-lt"/>
              <a:buAutoNum type="arabicPeriod"/>
            </a:pPr>
            <a:r>
              <a:rPr lang="nl-NL" dirty="0"/>
              <a:t>Plan zelf een tijdslot in</a:t>
            </a:r>
          </a:p>
          <a:p>
            <a:pPr marL="685800" indent="-457200">
              <a:buFont typeface="+mj-lt"/>
              <a:buAutoNum type="arabicPeriod"/>
            </a:pPr>
            <a:r>
              <a:rPr lang="nl-NL" dirty="0"/>
              <a:t>Neem je consortiumpartners mee</a:t>
            </a:r>
          </a:p>
          <a:p>
            <a:pPr marL="685800" indent="-457200">
              <a:buFont typeface="+mj-lt"/>
              <a:buAutoNum type="arabicPeriod"/>
            </a:pPr>
            <a:r>
              <a:rPr lang="nl-NL" dirty="0"/>
              <a:t>Adviseurs van TKI en RVO aanwezig</a:t>
            </a:r>
          </a:p>
          <a:p>
            <a:pPr marL="685800" indent="-457200">
              <a:buFont typeface="+mj-lt"/>
              <a:buAutoNum type="arabicPeriod"/>
            </a:pPr>
            <a:r>
              <a:rPr lang="nl-NL" dirty="0"/>
              <a:t>Werk efficiënt aan je projectvoorstel </a:t>
            </a:r>
          </a:p>
          <a:p>
            <a:pPr marL="685800" indent="-457200">
              <a:buFont typeface="+mj-lt"/>
              <a:buAutoNum type="arabicPeriod"/>
            </a:pPr>
            <a:endParaRPr lang="nl-NL" dirty="0"/>
          </a:p>
          <a:p>
            <a:pPr marL="228600" indent="0"/>
            <a:r>
              <a:rPr lang="nl-NL" dirty="0"/>
              <a:t>Aanmelden via: </a:t>
            </a:r>
            <a:r>
              <a:rPr lang="nl-NL" dirty="0">
                <a:hlinkClick r:id="rId2"/>
              </a:rPr>
              <a:t>www.topsectorenergie.nl/tki-urban-energy</a:t>
            </a:r>
            <a:r>
              <a:rPr lang="nl-NL" dirty="0"/>
              <a:t> </a:t>
            </a:r>
          </a:p>
          <a:p>
            <a:pPr marL="685800" indent="-457200">
              <a:buFont typeface="+mj-lt"/>
              <a:buAutoNum type="arabicPeriod"/>
            </a:pPr>
            <a:endParaRPr lang="nl-NL" dirty="0"/>
          </a:p>
          <a:p>
            <a:pPr marL="685800" indent="-457200">
              <a:buFont typeface="+mj-lt"/>
              <a:buAutoNum type="arabicPeriod"/>
            </a:pPr>
            <a:endParaRPr lang="nl-NL" dirty="0"/>
          </a:p>
        </p:txBody>
      </p:sp>
      <p:sp>
        <p:nvSpPr>
          <p:cNvPr id="4" name="Tijdelijke aanduiding voor dianumm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tr-TR" smtClean="0"/>
              <a:t>9</a:t>
            </a:fld>
            <a:endParaRPr lang="tr-TR"/>
          </a:p>
        </p:txBody>
      </p:sp>
      <p:sp>
        <p:nvSpPr>
          <p:cNvPr id="6" name="Google Shape;110;p15"/>
          <p:cNvSpPr txBox="1">
            <a:spLocks/>
          </p:cNvSpPr>
          <p:nvPr/>
        </p:nvSpPr>
        <p:spPr>
          <a:xfrm>
            <a:off x="1017323" y="720725"/>
            <a:ext cx="10376693" cy="650875"/>
          </a:xfrm>
          <a:prstGeom prst="rect">
            <a:avLst/>
          </a:prstGeom>
          <a:noFill/>
          <a:ln>
            <a:noFill/>
          </a:ln>
        </p:spPr>
        <p:txBody>
          <a:bodyPr spcFirstLastPara="1" wrap="square" lIns="0"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rgbClr val="FE0000"/>
                </a:solidFill>
                <a:latin typeface="Arial"/>
                <a:ea typeface="Arial"/>
                <a:cs typeface="Arial"/>
                <a:sym typeface="Arial"/>
              </a:defRPr>
            </a:lvl9pPr>
          </a:lstStyle>
          <a:p>
            <a:r>
              <a:rPr lang="nl-NL" dirty="0">
                <a:solidFill>
                  <a:schemeClr val="accent3"/>
                </a:solidFill>
                <a:latin typeface="Al Tarikh" charset="-78"/>
                <a:ea typeface="Al Tarikh" charset="-78"/>
                <a:cs typeface="Al Tarikh" charset="-78"/>
              </a:rPr>
              <a:t>Schrijfdagen   (in Utrecht)</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964" y="917416"/>
            <a:ext cx="4747982" cy="3166903"/>
          </a:xfrm>
          <a:prstGeom prst="rect">
            <a:avLst/>
          </a:prstGeom>
        </p:spPr>
      </p:pic>
    </p:spTree>
    <p:extLst>
      <p:ext uri="{BB962C8B-B14F-4D97-AF65-F5344CB8AC3E}">
        <p14:creationId xmlns:p14="http://schemas.microsoft.com/office/powerpoint/2010/main" val="1614070002"/>
      </p:ext>
    </p:extLst>
  </p:cSld>
  <p:clrMapOvr>
    <a:masterClrMapping/>
  </p:clrMapOvr>
  <p:transition spd="slow">
    <p:fade/>
  </p:transition>
</p:sld>
</file>

<file path=ppt/theme/theme1.xml><?xml version="1.0" encoding="utf-8"?>
<a:theme xmlns:a="http://schemas.openxmlformats.org/drawingml/2006/main" name="TSE ppt basis">
  <a:themeElements>
    <a:clrScheme name="TKI">
      <a:dk1>
        <a:srgbClr val="4B4B4B"/>
      </a:dk1>
      <a:lt1>
        <a:srgbClr val="FFFFFF"/>
      </a:lt1>
      <a:dk2>
        <a:srgbClr val="E53520"/>
      </a:dk2>
      <a:lt2>
        <a:srgbClr val="EEECE1"/>
      </a:lt2>
      <a:accent1>
        <a:srgbClr val="E53520"/>
      </a:accent1>
      <a:accent2>
        <a:srgbClr val="FF672A"/>
      </a:accent2>
      <a:accent3>
        <a:srgbClr val="FF9600"/>
      </a:accent3>
      <a:accent4>
        <a:srgbClr val="FFBA00"/>
      </a:accent4>
      <a:accent5>
        <a:srgbClr val="383536"/>
      </a:accent5>
      <a:accent6>
        <a:srgbClr val="999097"/>
      </a:accent6>
      <a:hlink>
        <a:srgbClr val="004257"/>
      </a:hlink>
      <a:folHlink>
        <a:srgbClr val="CCCC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2793</TotalTime>
  <Words>645</Words>
  <Application>Microsoft Office PowerPoint</Application>
  <PresentationFormat>Aangepast</PresentationFormat>
  <Paragraphs>164</Paragraphs>
  <Slides>12</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Al Tarikh</vt:lpstr>
      <vt:lpstr>Arial</vt:lpstr>
      <vt:lpstr>Arial Unicode MS</vt:lpstr>
      <vt:lpstr>Calibri</vt:lpstr>
      <vt:lpstr>Merriweather Sans</vt:lpstr>
      <vt:lpstr>TSE ppt basis</vt:lpstr>
      <vt:lpstr>DEI+ Innovaties aardgasvrij</vt:lpstr>
      <vt:lpstr>PowerPoint-presentatie</vt:lpstr>
      <vt:lpstr>Regelingen TKI Urban Energy  &amp;  DEI+</vt:lpstr>
      <vt:lpstr>PowerPoint-presentatie</vt:lpstr>
      <vt:lpstr>PowerPoint-presentatie</vt:lpstr>
      <vt:lpstr>PowerPoint-presentatie</vt:lpstr>
      <vt:lpstr>PowerPoint-presentatie</vt:lpstr>
      <vt:lpstr>PowerPoint-presentatie</vt:lpstr>
      <vt:lpstr>PowerPoint-presentatie</vt:lpstr>
      <vt:lpstr>Meer informatie? Meedoen?  www.tki-urbanenergy.nl info@tki-urbanenergy.nl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DEI+ Innovaties aardgasvrij</dc:title>
  <dc:creator>Annaleen de Haan | Duurzaam Gebouwd</dc:creator>
  <cp:lastModifiedBy>Annaleen de Haan | Duurzaam Gebouwd</cp:lastModifiedBy>
  <cp:revision>54</cp:revision>
  <dcterms:modified xsi:type="dcterms:W3CDTF">2019-03-19T10:13:03Z</dcterms:modified>
</cp:coreProperties>
</file>