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7"/>
  </p:notesMasterIdLst>
  <p:handoutMasterIdLst>
    <p:handoutMasterId r:id="rId28"/>
  </p:handoutMasterIdLst>
  <p:sldIdLst>
    <p:sldId id="290" r:id="rId2"/>
    <p:sldId id="343" r:id="rId3"/>
    <p:sldId id="426" r:id="rId4"/>
    <p:sldId id="341" r:id="rId5"/>
    <p:sldId id="412" r:id="rId6"/>
    <p:sldId id="422" r:id="rId7"/>
    <p:sldId id="399" r:id="rId8"/>
    <p:sldId id="388" r:id="rId9"/>
    <p:sldId id="419" r:id="rId10"/>
    <p:sldId id="392" r:id="rId11"/>
    <p:sldId id="421" r:id="rId12"/>
    <p:sldId id="414" r:id="rId13"/>
    <p:sldId id="413" r:id="rId14"/>
    <p:sldId id="420" r:id="rId15"/>
    <p:sldId id="424" r:id="rId16"/>
    <p:sldId id="384" r:id="rId17"/>
    <p:sldId id="425" r:id="rId18"/>
    <p:sldId id="389" r:id="rId19"/>
    <p:sldId id="391" r:id="rId20"/>
    <p:sldId id="423" r:id="rId21"/>
    <p:sldId id="428" r:id="rId22"/>
    <p:sldId id="370" r:id="rId23"/>
    <p:sldId id="386" r:id="rId24"/>
    <p:sldId id="397" r:id="rId25"/>
    <p:sldId id="427" r:id="rId26"/>
  </p:sldIdLst>
  <p:sldSz cx="9144000" cy="5143500" type="screen16x9"/>
  <p:notesSz cx="7104063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orient="horz" pos="826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962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4581" userDrawn="1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713" userDrawn="1">
          <p15:clr>
            <a:srgbClr val="A4A3A4"/>
          </p15:clr>
        </p15:guide>
        <p15:guide id="10" orient="horz" pos="2822" userDrawn="1">
          <p15:clr>
            <a:srgbClr val="A4A3A4"/>
          </p15:clr>
        </p15:guide>
        <p15:guide id="11" pos="4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melink, N.E. (Nynke)" initials="NE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0956" autoAdjust="0"/>
  </p:normalViewPr>
  <p:slideViewPr>
    <p:cSldViewPr snapToGrid="0" showGuides="1">
      <p:cViewPr varScale="1">
        <p:scale>
          <a:sx n="81" d="100"/>
          <a:sy n="81" d="100"/>
        </p:scale>
        <p:origin x="828" y="48"/>
      </p:cViewPr>
      <p:guideLst>
        <p:guide pos="158"/>
        <p:guide orient="horz" pos="826"/>
        <p:guide pos="272"/>
        <p:guide orient="horz" pos="962"/>
        <p:guide pos="476"/>
        <p:guide pos="4581"/>
        <p:guide pos="5488"/>
        <p:guide orient="horz" pos="713"/>
        <p:guide orient="horz" pos="2822"/>
        <p:guide pos="4400"/>
      </p:guideLst>
    </p:cSldViewPr>
  </p:slideViewPr>
  <p:outlineViewPr>
    <p:cViewPr>
      <p:scale>
        <a:sx n="33" d="100"/>
        <a:sy n="33" d="100"/>
      </p:scale>
      <p:origin x="0" y="-114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r">
              <a:defRPr sz="1200"/>
            </a:lvl1pPr>
          </a:lstStyle>
          <a:p>
            <a:fld id="{C6FD0DCB-C5CB-40EB-A592-F6BA8B39DE4A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r">
              <a:defRPr sz="1200"/>
            </a:lvl1pPr>
          </a:lstStyle>
          <a:p>
            <a:fld id="{A7064563-1684-4EBC-A7B9-8602302EF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11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r">
              <a:defRPr sz="1200"/>
            </a:lvl1pPr>
          </a:lstStyle>
          <a:p>
            <a:fld id="{CC984B10-8634-462C-91F3-69F24DFB076E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0" tIns="47761" rIns="95520" bIns="4776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6"/>
            <a:ext cx="5683250" cy="4029880"/>
          </a:xfrm>
          <a:prstGeom prst="rect">
            <a:avLst/>
          </a:prstGeom>
        </p:spPr>
        <p:txBody>
          <a:bodyPr vert="horz" lIns="95520" tIns="47761" rIns="95520" bIns="4776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r">
              <a:defRPr sz="1200"/>
            </a:lvl1pPr>
          </a:lstStyle>
          <a:p>
            <a:fld id="{22090238-D9B6-4518-95CB-6242AF9A17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45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9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89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Programmalijn 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4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1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83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17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698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238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Praktische aandachtspunten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67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Ook interessant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3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15 minuten per gesprek + 5 minuten wissel</a:t>
            </a:r>
          </a:p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Er zijn voor ons geen goede of slechte projecten</a:t>
            </a:r>
          </a:p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Help ondernemers om het idee SMART te maken </a:t>
            </a:r>
          </a:p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Wijs ze op de criteria in relatie tot het projectidee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89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Ook interessant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57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61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25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5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26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Programmalijn 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83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Inbedding in Tender Urban Energy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72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Programmalijn 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2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491630"/>
            <a:ext cx="3960440" cy="1304646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2841780"/>
            <a:ext cx="3946416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4191930"/>
            <a:ext cx="3960440" cy="27003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FD2E0E9E-236A-4D96-A655-11B7C0BE2C50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7424"/>
            <a:ext cx="9145784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71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789385"/>
            <a:ext cx="9144000" cy="3942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442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1617645"/>
            <a:ext cx="4230000" cy="30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Klik om de modelstijlen te bewerken</a:t>
            </a:r>
          </a:p>
          <a:p>
            <a:pPr marL="360000" lvl="1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60000" lvl="2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423000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2BE69D6-DC3E-465C-AA60-02B59E9A7E41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789552"/>
            <a:ext cx="4572000" cy="39671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802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1617645"/>
            <a:ext cx="4230000" cy="30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423000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5C798D1-8EED-4168-B65B-F437DAFFA86D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1" y="789552"/>
            <a:ext cx="4571999" cy="39671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81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491630"/>
            <a:ext cx="3960440" cy="1304646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2841780"/>
            <a:ext cx="3946416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4191930"/>
            <a:ext cx="3960440" cy="27003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F08E00BF-1C7E-4158-B266-D48182E5307C}" type="datetime1">
              <a:rPr lang="nl-NL" noProof="0" smtClean="0"/>
              <a:t>14-3-2019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0"/>
            <a:ext cx="9144000" cy="115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717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64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FC62242-C1F5-45D6-A877-BBEEBFB2B55B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1608881"/>
            <a:ext cx="8640000" cy="3024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22522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24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A1B19356-C3DA-4910-AF9C-95D376A501C7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1608881"/>
            <a:ext cx="4230000" cy="30241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1599640"/>
            <a:ext cx="4230000" cy="30241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0953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4" y="1599640"/>
            <a:ext cx="4235197" cy="576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4042660-65A2-4F31-A9E9-BF40A6405120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4" y="1617645"/>
            <a:ext cx="4235197" cy="576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93978"/>
            <a:ext cx="4230000" cy="243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93708"/>
            <a:ext cx="4230000" cy="243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6908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1B87505-2B45-4774-881E-56FF5B490C5B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73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789385"/>
            <a:ext cx="9144000" cy="3942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8031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789385"/>
            <a:ext cx="9144000" cy="3942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999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4738687"/>
            <a:ext cx="9144000" cy="404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99CEC9C-D1A0-4590-8D85-DD43ED75D486}" type="datetime1">
              <a:rPr lang="nl-NL" smtClean="0"/>
              <a:t>14-3-2019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0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s-regelingen/subsidies-energie-innovatie-topsector-energie/meerjarige-missiegedreven-innovatie-programmas" TargetMode="External"/><Relationship Id="rId2" Type="http://schemas.openxmlformats.org/officeDocument/2006/relationships/hyperlink" Target="https://www.rvo.nl/subsidies-regelingen/urban-energ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rvo.nl/subsidies-regelingen/demonstratie-energie-innovati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en.topsectorenergie.nl/project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hyperlink" Target="mailto:E-innovatie@RVO.n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tki-urbanenergy.nl/" TargetMode="External"/><Relationship Id="rId7" Type="http://schemas.openxmlformats.org/officeDocument/2006/relationships/hyperlink" Target="http://www.topsectorenergie.n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-innovatie@RVO.nl" TargetMode="External"/><Relationship Id="rId5" Type="http://schemas.openxmlformats.org/officeDocument/2006/relationships/hyperlink" Target="https://projecten.topsectorenergie.nl/projecten" TargetMode="External"/><Relationship Id="rId4" Type="http://schemas.openxmlformats.org/officeDocument/2006/relationships/hyperlink" Target="http://www.rvo.nl/topsector-energi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491630"/>
            <a:ext cx="4104456" cy="1304646"/>
          </a:xfrm>
        </p:spPr>
        <p:txBody>
          <a:bodyPr/>
          <a:lstStyle/>
          <a:p>
            <a:r>
              <a:rPr lang="nl-NL" sz="2400" dirty="0"/>
              <a:t>DEI+ innovaties aardgasvrij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Korte termijn innovaties </a:t>
            </a:r>
            <a:r>
              <a:rPr lang="nl-NL" dirty="0" err="1"/>
              <a:t>aardgasloze</a:t>
            </a:r>
            <a:r>
              <a:rPr lang="nl-NL" dirty="0"/>
              <a:t> wijken, woningen en gebouwen</a:t>
            </a:r>
          </a:p>
          <a:p>
            <a:endParaRPr lang="nl-NL" dirty="0"/>
          </a:p>
          <a:p>
            <a:r>
              <a:rPr lang="nl-NL" sz="1400" dirty="0"/>
              <a:t>Daniël van Rijn, RVO</a:t>
            </a:r>
          </a:p>
          <a:p>
            <a:r>
              <a:rPr lang="nl-NL" sz="1400" dirty="0"/>
              <a:t>Michiel van der </a:t>
            </a:r>
            <a:r>
              <a:rPr lang="nl-NL" sz="1400" dirty="0" err="1"/>
              <a:t>Vight</a:t>
            </a:r>
            <a:r>
              <a:rPr lang="nl-NL" sz="1400" dirty="0"/>
              <a:t>, TKI Urban Energy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D5BF4B6-3FD7-4F75-9F7D-7C26D464F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" y="1694014"/>
            <a:ext cx="4558957" cy="2204524"/>
          </a:xfrm>
          <a:prstGeom prst="rect">
            <a:avLst/>
          </a:prstGeom>
        </p:spPr>
      </p:pic>
      <p:pic>
        <p:nvPicPr>
          <p:cNvPr id="9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C7AB9354-A356-4BD0-8378-BF27CE96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7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504171" y="1682213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sz="2100" dirty="0"/>
          </a:p>
          <a:p>
            <a:endParaRPr lang="nl-NL" sz="21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2252" y="997952"/>
            <a:ext cx="8640960" cy="648071"/>
          </a:xfrm>
        </p:spPr>
        <p:txBody>
          <a:bodyPr>
            <a:normAutofit/>
          </a:bodyPr>
          <a:lstStyle/>
          <a:p>
            <a:r>
              <a:rPr lang="nl-NL" sz="2400" dirty="0"/>
              <a:t>Budget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75153"/>
              </p:ext>
            </p:extLst>
          </p:nvPr>
        </p:nvGraphicFramePr>
        <p:xfrm>
          <a:off x="283742" y="1408734"/>
          <a:ext cx="8640960" cy="3247883"/>
        </p:xfrm>
        <a:graphic>
          <a:graphicData uri="http://schemas.openxmlformats.org/drawingml/2006/table">
            <a:tbl>
              <a:tblPr/>
              <a:tblGrid>
                <a:gridCol w="576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893">
                  <a:extLst>
                    <a:ext uri="{9D8B030D-6E8A-4147-A177-3AD203B41FA5}">
                      <a16:colId xmlns:a16="http://schemas.microsoft.com/office/drawing/2014/main" val="2333237885"/>
                    </a:ext>
                  </a:extLst>
                </a:gridCol>
              </a:tblGrid>
              <a:tr h="398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nl-NL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Energie-innovatie</a:t>
                      </a:r>
                      <a:endParaRPr lang="nl-NL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€ 35,00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CO</a:t>
                      </a:r>
                      <a:r>
                        <a:rPr lang="nl-NL" sz="1800" b="0" kern="120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Verdana"/>
                          <a:ea typeface="+mn-ea"/>
                          <a:cs typeface="Arial"/>
                        </a:rPr>
                        <a:t>2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–</a:t>
                      </a:r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reductie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industrie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€ 23,74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effectLst/>
                        </a:rPr>
                        <a:t>Innovaties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t.b.v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err="1">
                          <a:effectLst/>
                        </a:rPr>
                        <a:t>aardgasloze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woningen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wijken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gebouwen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effectLst/>
                        </a:rPr>
                        <a:t>€   7,45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effectLst/>
                        </a:rPr>
                        <a:t>Innovaties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t.b.v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err="1">
                          <a:effectLst/>
                        </a:rPr>
                        <a:t>aardgasloze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woningen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wijken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gebouwen</a:t>
                      </a:r>
                      <a:r>
                        <a:rPr lang="en-GB" sz="1800" u="none" strike="noStrike" dirty="0">
                          <a:effectLst/>
                        </a:rPr>
                        <a:t> – </a:t>
                      </a:r>
                      <a:r>
                        <a:rPr lang="en-GB" sz="1800" u="none" strike="noStrike" dirty="0" err="1">
                          <a:effectLst/>
                        </a:rPr>
                        <a:t>subthema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Maatschappelijk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vastgoed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effectLst/>
                        </a:rPr>
                        <a:t>€   3,91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Flexibilisering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van het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electriciteitssysteem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€ 33,60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Ruimtelijke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inpassing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grootschalige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elektriciteitsopwekking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met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zon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of wind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  9,60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ijl: gekromd rechts 5">
            <a:extLst>
              <a:ext uri="{FF2B5EF4-FFF2-40B4-BE49-F238E27FC236}">
                <a16:creationId xmlns:a16="http://schemas.microsoft.com/office/drawing/2014/main" id="{6F2C2076-E7A9-4BB5-BDD0-6730F626D7D1}"/>
              </a:ext>
            </a:extLst>
          </p:cNvPr>
          <p:cNvSpPr/>
          <p:nvPr/>
        </p:nvSpPr>
        <p:spPr>
          <a:xfrm>
            <a:off x="6138900" y="2397697"/>
            <a:ext cx="299644" cy="702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Pijl: gekromd rechts 8">
            <a:extLst>
              <a:ext uri="{FF2B5EF4-FFF2-40B4-BE49-F238E27FC236}">
                <a16:creationId xmlns:a16="http://schemas.microsoft.com/office/drawing/2014/main" id="{98C4805C-7431-482D-8E16-3323E5DCF126}"/>
              </a:ext>
            </a:extLst>
          </p:cNvPr>
          <p:cNvSpPr/>
          <p:nvPr/>
        </p:nvSpPr>
        <p:spPr>
          <a:xfrm rot="10800000">
            <a:off x="7485713" y="2397696"/>
            <a:ext cx="299644" cy="702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Tijdelijke aanduiding voor dianummer 1">
            <a:extLst>
              <a:ext uri="{FF2B5EF4-FFF2-40B4-BE49-F238E27FC236}">
                <a16:creationId xmlns:a16="http://schemas.microsoft.com/office/drawing/2014/main" id="{602308CB-ED28-4BB4-850C-7493ED0B8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2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37A5E2D9-6EA6-4A48-835E-A1F0C035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552" y="991326"/>
            <a:ext cx="8971570" cy="448768"/>
          </a:xfrm>
        </p:spPr>
        <p:txBody>
          <a:bodyPr>
            <a:noAutofit/>
          </a:bodyPr>
          <a:lstStyle/>
          <a:p>
            <a:r>
              <a:rPr lang="nl-NL" sz="2400" dirty="0" err="1"/>
              <a:t>Subthema</a:t>
            </a:r>
            <a:r>
              <a:rPr lang="nl-NL" sz="2400" dirty="0"/>
              <a:t>; maatschappelijk vastgoed</a:t>
            </a:r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EF0FECCA-0B43-4E16-A7F5-42D3621AFA57}"/>
              </a:ext>
            </a:extLst>
          </p:cNvPr>
          <p:cNvSpPr txBox="1">
            <a:spLocks/>
          </p:cNvSpPr>
          <p:nvPr/>
        </p:nvSpPr>
        <p:spPr>
          <a:xfrm>
            <a:off x="287650" y="1425651"/>
            <a:ext cx="8192691" cy="341139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1" indent="0">
              <a:spcBef>
                <a:spcPts val="375"/>
              </a:spcBef>
              <a:buNone/>
            </a:pPr>
            <a:endParaRPr lang="nl-NL" sz="18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A22DE5A-F33B-460B-AECC-C2D2F4ED3181}"/>
              </a:ext>
            </a:extLst>
          </p:cNvPr>
          <p:cNvSpPr/>
          <p:nvPr/>
        </p:nvSpPr>
        <p:spPr>
          <a:xfrm>
            <a:off x="55791" y="4273100"/>
            <a:ext cx="2878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000" lvl="1">
              <a:spcBef>
                <a:spcPts val="375"/>
              </a:spcBef>
            </a:pPr>
            <a:r>
              <a:rPr lang="nl-NL" sz="1200" dirty="0"/>
              <a:t>(exacte definities; zie website RVO)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42322FF-3C95-48AA-BA70-7673CBD02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r="29513" b="37883"/>
          <a:stretch/>
        </p:blipFill>
        <p:spPr>
          <a:xfrm>
            <a:off x="7272200" y="3780779"/>
            <a:ext cx="1440000" cy="70109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77D87E4-1695-4AD5-92BC-F3E027971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25550"/>
          <a:stretch/>
        </p:blipFill>
        <p:spPr>
          <a:xfrm>
            <a:off x="7272200" y="1132235"/>
            <a:ext cx="1440000" cy="70109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EF7ABB5-C756-4E13-A598-E686E2BCB4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0" t="9532" r="17442" b="34059"/>
          <a:stretch/>
        </p:blipFill>
        <p:spPr>
          <a:xfrm>
            <a:off x="7272200" y="2897364"/>
            <a:ext cx="1440000" cy="70109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49720E4-793A-42E8-8457-1A50CF053E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6" t="31420" r="-250" b="18628"/>
          <a:stretch/>
        </p:blipFill>
        <p:spPr>
          <a:xfrm>
            <a:off x="7272200" y="2015650"/>
            <a:ext cx="1440000" cy="699394"/>
          </a:xfrm>
          <a:prstGeom prst="rect">
            <a:avLst/>
          </a:prstGeom>
        </p:spPr>
      </p:pic>
      <p:sp>
        <p:nvSpPr>
          <p:cNvPr id="15" name="Tijdelijke aanduiding voor dianummer 1">
            <a:extLst>
              <a:ext uri="{FF2B5EF4-FFF2-40B4-BE49-F238E27FC236}">
                <a16:creationId xmlns:a16="http://schemas.microsoft.com/office/drawing/2014/main" id="{7F4C81E7-1C73-4955-A560-647CFF5EC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7" name="Tijdelijke aanduiding voor inhoud 1">
            <a:extLst>
              <a:ext uri="{FF2B5EF4-FFF2-40B4-BE49-F238E27FC236}">
                <a16:creationId xmlns:a16="http://schemas.microsoft.com/office/drawing/2014/main" id="{94BA977B-EAF0-42E2-8457-9CF3A6C8FB36}"/>
              </a:ext>
            </a:extLst>
          </p:cNvPr>
          <p:cNvSpPr txBox="1">
            <a:spLocks/>
          </p:cNvSpPr>
          <p:nvPr/>
        </p:nvSpPr>
        <p:spPr>
          <a:xfrm>
            <a:off x="302806" y="1435042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Onderwijsgebouwen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Culturele instellingen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Sportaccommodaties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Zorgverlening</a:t>
            </a:r>
            <a:endParaRPr lang="nl-NL" sz="1900" dirty="0"/>
          </a:p>
          <a:p>
            <a:pPr fontAlgn="auto">
              <a:spcAft>
                <a:spcPts val="0"/>
              </a:spcAft>
            </a:pPr>
            <a:endParaRPr lang="nl-NL" dirty="0"/>
          </a:p>
          <a:p>
            <a:pPr fontAlgn="auto">
              <a:spcAft>
                <a:spcPts val="0"/>
              </a:spcAft>
            </a:pPr>
            <a:endParaRPr lang="nl-NL" sz="2100" dirty="0"/>
          </a:p>
          <a:p>
            <a:pPr fontAlgn="auto">
              <a:spcAft>
                <a:spcPts val="0"/>
              </a:spcAft>
            </a:pPr>
            <a:endParaRPr lang="nl-NL" sz="2100" dirty="0">
              <a:ea typeface="Calibri"/>
              <a:cs typeface="Times New Roman"/>
            </a:endParaRPr>
          </a:p>
        </p:txBody>
      </p:sp>
      <p:pic>
        <p:nvPicPr>
          <p:cNvPr id="12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4895CD7-D8F0-4C95-BE85-DD004F82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6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09" y="1003542"/>
            <a:ext cx="8640960" cy="648071"/>
          </a:xfrm>
          <a:noFill/>
        </p:spPr>
        <p:txBody>
          <a:bodyPr/>
          <a:lstStyle/>
          <a:p>
            <a:r>
              <a:rPr lang="nl-NL" sz="2400" dirty="0"/>
              <a:t>Voorwaarden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89959" y="1454372"/>
            <a:ext cx="8568825" cy="3190019"/>
          </a:xfrm>
        </p:spPr>
        <p:txBody>
          <a:bodyPr/>
          <a:lstStyle/>
          <a:p>
            <a:r>
              <a:rPr lang="nl-NL" sz="1600" dirty="0"/>
              <a:t>Maximale subsidie per project: € 6 miljoen</a:t>
            </a:r>
          </a:p>
          <a:p>
            <a:r>
              <a:rPr lang="nl-NL" sz="1600" dirty="0"/>
              <a:t>Doorlooptijd project: </a:t>
            </a:r>
          </a:p>
          <a:p>
            <a:pPr lvl="1"/>
            <a:r>
              <a:rPr lang="nl-NL" sz="1400" dirty="0"/>
              <a:t>A) &lt; € 125.000/deelnemer; max. 1 jaar</a:t>
            </a:r>
          </a:p>
          <a:p>
            <a:pPr lvl="1"/>
            <a:r>
              <a:rPr lang="nl-NL" sz="1400" dirty="0"/>
              <a:t>B) &gt; € 125.000/deelnemer; loopt af op 31-12-2019 (kosten gemaakt en betaald)</a:t>
            </a:r>
          </a:p>
          <a:p>
            <a:r>
              <a:rPr lang="nl-NL" sz="1600" dirty="0"/>
              <a:t>Projecten mogen niet voor indiening subsidieaanvraag gestart zijn</a:t>
            </a:r>
          </a:p>
          <a:p>
            <a:r>
              <a:rPr lang="nl-NL" sz="1600" dirty="0"/>
              <a:t>Projecten moeten uiterlijk 6 maanden na beschikking starten</a:t>
            </a:r>
          </a:p>
          <a:p>
            <a:r>
              <a:rPr lang="nl-NL" sz="1600" dirty="0"/>
              <a:t>Onderzoeksorganisatie in consortium? 		 	                    →voor indiening getekende samenwerkingsovereenkomst!</a:t>
            </a:r>
          </a:p>
          <a:p>
            <a:pPr marL="0" indent="0">
              <a:buNone/>
            </a:pPr>
            <a:endParaRPr lang="nl-NL" sz="1800" dirty="0"/>
          </a:p>
          <a:p>
            <a:endParaRPr lang="nl-NL" sz="58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E7C5108C-AC40-4273-909C-F5F32D2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8959AFBB-0FF0-4D2D-9880-251A0A5D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5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8174" y="1427365"/>
            <a:ext cx="8178017" cy="42836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600" dirty="0"/>
              <a:t>Partijen wordt opgeroepen om consortia te vormen die gezamenlijk een projectvoorstel indienen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Consortia kunnen bestaan uit aanbiedende partijen zoals bouwers, installateurs, productleveranciers, netwerkbedrijven en kennisinstellingen</a:t>
            </a:r>
          </a:p>
          <a:p>
            <a:r>
              <a:rPr lang="nl-NL" sz="1600" dirty="0"/>
              <a:t>Om producten en diensten maximaal te laten aansluiten op de maatschappelijke wenselijkheid ervan dienen ook één of meer vragende of anderszins betrokken partijen aan de consortia deel te nemen. </a:t>
            </a:r>
          </a:p>
          <a:p>
            <a:endParaRPr lang="nl-NL" sz="19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130" y="997952"/>
            <a:ext cx="8640960" cy="402909"/>
          </a:xfrm>
        </p:spPr>
        <p:txBody>
          <a:bodyPr>
            <a:noAutofit/>
          </a:bodyPr>
          <a:lstStyle/>
          <a:p>
            <a:r>
              <a:rPr lang="nl-NL" sz="2400" dirty="0"/>
              <a:t>Consortia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1D3E2208-ADCF-4A18-9704-C89A82B3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4E7F6D92-7BA7-4ED1-9A60-ED549189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5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9178" y="997952"/>
            <a:ext cx="8971570" cy="448768"/>
          </a:xfrm>
        </p:spPr>
        <p:txBody>
          <a:bodyPr>
            <a:noAutofit/>
          </a:bodyPr>
          <a:lstStyle/>
          <a:p>
            <a:r>
              <a:rPr lang="nl-NL" sz="2400" dirty="0"/>
              <a:t>Aandachtspunten bij het aanvragen</a:t>
            </a:r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A094F6D4-CE42-4B34-BC90-19FC6090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21F66201-5378-482A-9FE6-9CB6E4D443EF}"/>
              </a:ext>
            </a:extLst>
          </p:cNvPr>
          <p:cNvSpPr txBox="1">
            <a:spLocks/>
          </p:cNvSpPr>
          <p:nvPr/>
        </p:nvSpPr>
        <p:spPr>
          <a:xfrm>
            <a:off x="303226" y="1436616"/>
            <a:ext cx="8178017" cy="4283636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1600" dirty="0"/>
              <a:t>Claims in projectplan goed onderbouwen, knelpunten meenemen, context    en toegevoegde waarde van de techniek benoemen, kosten (voor eindgebruiker, t.o.v. huidige techniek) specificeren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1600" dirty="0"/>
              <a:t>Activiteiten op het gebied van monitoring nauwkeurig beschrijven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1600" dirty="0"/>
              <a:t>De gevolgen van grootschalige toepassing van het desbetreffende product/dienst voor het energiesysteem benoemen.</a:t>
            </a:r>
          </a:p>
          <a:p>
            <a:pPr fontAlgn="auto">
              <a:spcAft>
                <a:spcPts val="0"/>
              </a:spcAft>
            </a:pPr>
            <a:endParaRPr lang="nl-NL" sz="2100" dirty="0">
              <a:ea typeface="Calibri"/>
              <a:cs typeface="Times New Roman"/>
            </a:endParaRPr>
          </a:p>
        </p:txBody>
      </p:sp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D59DF6D-C825-4844-89B2-F62B3FD2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6064" y="2189457"/>
            <a:ext cx="4104456" cy="1304646"/>
          </a:xfrm>
        </p:spPr>
        <p:txBody>
          <a:bodyPr/>
          <a:lstStyle/>
          <a:p>
            <a:r>
              <a:rPr lang="nl-NL" sz="2400" dirty="0"/>
              <a:t>Gerelateerde subsidieregelingen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459088-04F2-4A0A-987D-41B1B4A3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-327" r="-111" b="3118"/>
          <a:stretch/>
        </p:blipFill>
        <p:spPr>
          <a:xfrm>
            <a:off x="-661764" y="-21348"/>
            <a:ext cx="5233764" cy="51698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1AA013-7093-4849-B973-F77EF269D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36" y="-5052"/>
            <a:ext cx="582088" cy="762381"/>
          </a:xfrm>
          <a:prstGeom prst="rect">
            <a:avLst/>
          </a:prstGeom>
        </p:spPr>
      </p:pic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653F86E0-E4DF-4CA8-AB6C-F751CE38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0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88236" y="1457735"/>
            <a:ext cx="8398933" cy="407246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nl-NL" sz="2900" dirty="0"/>
              <a:t>Urban Energy Tender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PL1-PL5</a:t>
            </a:r>
          </a:p>
          <a:p>
            <a:pPr lvl="3">
              <a:lnSpc>
                <a:spcPct val="110000"/>
              </a:lnSpc>
            </a:pPr>
            <a:r>
              <a:rPr lang="nl-NL" sz="2900" dirty="0">
                <a:hlinkClick r:id="rId2"/>
              </a:rPr>
              <a:t>https://www.rvo.nl/subsidies-regelingen/urban-energy</a:t>
            </a:r>
            <a:r>
              <a:rPr lang="nl-NL" sz="2900" dirty="0"/>
              <a:t> </a:t>
            </a:r>
          </a:p>
          <a:p>
            <a:pPr>
              <a:lnSpc>
                <a:spcPct val="110000"/>
              </a:lnSpc>
            </a:pPr>
            <a:r>
              <a:rPr lang="nl-NL" sz="2900" dirty="0" err="1"/>
              <a:t>MMIP’s</a:t>
            </a:r>
            <a:r>
              <a:rPr lang="nl-NL" sz="2900" dirty="0"/>
              <a:t> (Meerjarige </a:t>
            </a:r>
            <a:r>
              <a:rPr lang="nl-NL" sz="2900" dirty="0" err="1"/>
              <a:t>Missiegedreven</a:t>
            </a:r>
            <a:r>
              <a:rPr lang="nl-NL" sz="2900" dirty="0"/>
              <a:t> Innovatie Programma’s)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MMIP 3; Versnelling energierenovaties in de gebouwde omgeving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MMIP 4; Duurzame warmte en koude in de gebouwde omgeving (individuele en collectieve systemen</a:t>
            </a:r>
          </a:p>
          <a:p>
            <a:pPr lvl="3">
              <a:lnSpc>
                <a:spcPct val="110000"/>
              </a:lnSpc>
            </a:pPr>
            <a:r>
              <a:rPr lang="nl-NL" sz="2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https://www.rvo.nl/subsidies-regelingen/subsidies-energie-innovatie-topsector-energie/meerjarige-missiegedreven-innovatie-programmas</a:t>
            </a:r>
            <a:r>
              <a:rPr lang="nl-NL" sz="2900" dirty="0"/>
              <a:t> </a:t>
            </a:r>
          </a:p>
          <a:p>
            <a:pPr>
              <a:lnSpc>
                <a:spcPct val="110000"/>
              </a:lnSpc>
            </a:pPr>
            <a:r>
              <a:rPr lang="nl-NL" sz="2900" dirty="0"/>
              <a:t>Ander thema uit de DEI+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Energie innovatie, voor pilots en demonstratie</a:t>
            </a:r>
          </a:p>
          <a:p>
            <a:pPr lvl="3">
              <a:lnSpc>
                <a:spcPct val="110000"/>
              </a:lnSpc>
            </a:pPr>
            <a:r>
              <a:rPr lang="nl-NL" sz="2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https://www.rvo.nl/subsidies-regelingen/demonstratie-energie-innovatie</a:t>
            </a:r>
            <a:r>
              <a:rPr lang="nl-NL" sz="2900" dirty="0"/>
              <a:t> </a:t>
            </a:r>
          </a:p>
          <a:p>
            <a:pPr marL="360000" lvl="1" indent="0">
              <a:lnSpc>
                <a:spcPct val="110000"/>
              </a:lnSpc>
              <a:buNone/>
            </a:pPr>
            <a:endParaRPr lang="nl-NL" sz="1200" dirty="0"/>
          </a:p>
          <a:p>
            <a:pPr marL="360000" lvl="1" indent="0">
              <a:lnSpc>
                <a:spcPct val="110000"/>
              </a:lnSpc>
              <a:buNone/>
            </a:pPr>
            <a:br>
              <a:rPr lang="nl-NL" sz="1200" dirty="0"/>
            </a:br>
            <a:endParaRPr lang="nl-NL" sz="1500" dirty="0"/>
          </a:p>
          <a:p>
            <a:endParaRPr lang="nl-NL" dirty="0"/>
          </a:p>
          <a:p>
            <a:endParaRPr lang="nl-NL" sz="21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130" y="999786"/>
            <a:ext cx="8640960" cy="479301"/>
          </a:xfrm>
        </p:spPr>
        <p:txBody>
          <a:bodyPr>
            <a:normAutofit/>
          </a:bodyPr>
          <a:lstStyle/>
          <a:p>
            <a:r>
              <a:rPr lang="nl-NL" sz="2400" dirty="0"/>
              <a:t>Overzicht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137BE9D7-10DE-4B8C-B6C2-F0275D85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F8E7914-2B54-485D-8C82-8A2F8864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3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85010" y="1674160"/>
            <a:ext cx="4660169" cy="2246140"/>
          </a:xfrm>
        </p:spPr>
        <p:txBody>
          <a:bodyPr anchor="ctr"/>
          <a:lstStyle/>
          <a:p>
            <a:r>
              <a:rPr lang="nl-NL" sz="2400" dirty="0"/>
              <a:t>Oogst vorig jaar;</a:t>
            </a:r>
            <a:br>
              <a:rPr lang="nl-NL" sz="2400" dirty="0"/>
            </a:br>
            <a:r>
              <a:rPr lang="nl-NL" sz="2400" dirty="0"/>
              <a:t>Tender Urban Energy programmalijn 0, </a:t>
            </a:r>
            <a:r>
              <a:rPr lang="nl-NL" sz="2400" dirty="0" err="1"/>
              <a:t>aardgasloos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9A181F-84A7-49BD-8B29-9F93E407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486"/>
            <a:ext cx="4566949" cy="3042527"/>
          </a:xfrm>
          <a:prstGeom prst="rect">
            <a:avLst/>
          </a:prstGeom>
        </p:spPr>
      </p:pic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CF9F24D-2DC1-45B7-9332-36A24180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6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75654" y="1599641"/>
            <a:ext cx="8192691" cy="428363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sz="19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874536D2-43FB-4D88-B395-D0E6A30723F2}"/>
              </a:ext>
            </a:extLst>
          </p:cNvPr>
          <p:cNvSpPr txBox="1">
            <a:spLocks/>
          </p:cNvSpPr>
          <p:nvPr/>
        </p:nvSpPr>
        <p:spPr>
          <a:xfrm>
            <a:off x="-63255" y="1454919"/>
            <a:ext cx="8192691" cy="281933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Urban Energy PL0 (2018)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600" dirty="0"/>
              <a:t>34	projecten gehonoreerd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600" dirty="0"/>
              <a:t>15x 	</a:t>
            </a:r>
            <a:r>
              <a:rPr lang="nl-NL" sz="1600" dirty="0" err="1"/>
              <a:t>All-electric</a:t>
            </a:r>
            <a:endParaRPr lang="nl-NL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600"/>
              <a:t>3x 	combinatie </a:t>
            </a:r>
            <a:r>
              <a:rPr lang="nl-NL" sz="1600" dirty="0" err="1"/>
              <a:t>electric</a:t>
            </a:r>
            <a:r>
              <a:rPr lang="nl-NL" sz="1600" dirty="0"/>
              <a:t> en warmtenet	</a:t>
            </a:r>
          </a:p>
          <a:p>
            <a:pPr marL="720000" lvl="2" indent="0">
              <a:buNone/>
            </a:pP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Al veel aandacht voor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Weinig aandacht voor utiliteit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360000" lvl="1" indent="0">
              <a:buNone/>
            </a:pPr>
            <a:endParaRPr lang="nl-NL" sz="1400" dirty="0"/>
          </a:p>
          <a:p>
            <a:pPr marL="720000" lvl="2" indent="0">
              <a:buNone/>
            </a:pPr>
            <a:endParaRPr lang="nl-NL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400" dirty="0"/>
              <a:t>Zie; </a:t>
            </a:r>
            <a:r>
              <a:rPr lang="nl-NL" sz="1700" dirty="0">
                <a:solidFill>
                  <a:srgbClr val="002060"/>
                </a:solidFill>
                <a:hlinkClick r:id="rId3"/>
              </a:rPr>
              <a:t>https://projecten.topsectorenergie.nl/projecten</a:t>
            </a:r>
            <a:endParaRPr lang="nl-NL" sz="17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sz="1700" dirty="0">
              <a:solidFill>
                <a:srgbClr val="002060"/>
              </a:solidFill>
            </a:endParaRPr>
          </a:p>
          <a:p>
            <a:pPr marL="720000" lvl="2" indent="0">
              <a:buNone/>
            </a:pPr>
            <a:endParaRPr lang="nl-NL" sz="1400" dirty="0"/>
          </a:p>
          <a:p>
            <a:pPr lvl="2">
              <a:buFont typeface="Arial" panose="020B0604020202020204" pitchFamily="34" charset="0"/>
              <a:buChar char="•"/>
            </a:pPr>
            <a:endParaRPr lang="nl-NL" sz="1000" dirty="0"/>
          </a:p>
          <a:p>
            <a:pPr marL="360000" lvl="1" indent="0">
              <a:buNone/>
            </a:pPr>
            <a:endParaRPr lang="nl-NL" sz="1700" dirty="0">
              <a:solidFill>
                <a:srgbClr val="002060"/>
              </a:solidFill>
              <a:hlinkClick r:id="rId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399CB54-53CB-4769-9252-BA94A4B347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1556395"/>
            <a:ext cx="1439862" cy="2555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35E73C62-85BC-4C9C-BFFD-3BD0A8D89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E438C9C-6CCA-4EE0-8EE2-1C2AD7A0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17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79746AD8-B5D3-49A8-A0EB-1DB5C3EB3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81" y="828121"/>
            <a:ext cx="2936655" cy="163094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093DD63-40CB-40CD-BD85-53DE1E30D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80" y="2790122"/>
            <a:ext cx="3531447" cy="235337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5FF90F14-6049-4D7C-9D52-E79088E1CA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/>
          <a:stretch/>
        </p:blipFill>
        <p:spPr>
          <a:xfrm>
            <a:off x="0" y="803258"/>
            <a:ext cx="2600380" cy="43402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7B2EC3B-A6D7-42C1-837F-E401EEECD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27" y="808424"/>
            <a:ext cx="3012174" cy="434024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35D7E73D-07B3-4746-A2B0-7218E9ADDCF0}"/>
              </a:ext>
            </a:extLst>
          </p:cNvPr>
          <p:cNvSpPr/>
          <p:nvPr/>
        </p:nvSpPr>
        <p:spPr>
          <a:xfrm>
            <a:off x="3638961" y="2330804"/>
            <a:ext cx="2558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ea typeface="Calibri"/>
                <a:cs typeface="Times New Roman"/>
              </a:rPr>
              <a:t>Faculteit bouwkunde TU Delft</a:t>
            </a:r>
          </a:p>
          <a:p>
            <a:r>
              <a:rPr lang="nl-NL" sz="1400" dirty="0" err="1">
                <a:cs typeface="Times New Roman"/>
              </a:rPr>
              <a:t>DeZONNET</a:t>
            </a:r>
            <a:r>
              <a:rPr lang="nl-NL" sz="1400" dirty="0">
                <a:cs typeface="Times New Roman"/>
              </a:rPr>
              <a:t> - TEUE018017</a:t>
            </a:r>
            <a:endParaRPr lang="nl-NL" sz="14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D8C45C0-F725-41D8-9E80-198019E2B8F9}"/>
              </a:ext>
            </a:extLst>
          </p:cNvPr>
          <p:cNvSpPr/>
          <p:nvPr/>
        </p:nvSpPr>
        <p:spPr>
          <a:xfrm>
            <a:off x="3974034" y="4663386"/>
            <a:ext cx="232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TNO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cs typeface="Times New Roman"/>
              </a:rPr>
              <a:t>HYSOP - TEUE018003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3A97C8B-A73B-455F-BD17-8BB07315AB89}"/>
              </a:ext>
            </a:extLst>
          </p:cNvPr>
          <p:cNvSpPr/>
          <p:nvPr/>
        </p:nvSpPr>
        <p:spPr>
          <a:xfrm>
            <a:off x="6818295" y="4620280"/>
            <a:ext cx="232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BAM techniek</a:t>
            </a:r>
          </a:p>
          <a:p>
            <a:pPr algn="r"/>
            <a:r>
              <a:rPr lang="nl-NL" sz="1400" dirty="0">
                <a:solidFill>
                  <a:schemeClr val="bg1"/>
                </a:solidFill>
                <a:cs typeface="Times New Roman"/>
              </a:rPr>
              <a:t>CO</a:t>
            </a:r>
            <a:r>
              <a:rPr lang="nl-NL" baseline="-25000" dirty="0">
                <a:solidFill>
                  <a:schemeClr val="bg1"/>
                </a:solidFill>
              </a:rPr>
              <a:t>2</a:t>
            </a:r>
            <a:r>
              <a:rPr lang="nl-NL" sz="1400" dirty="0">
                <a:solidFill>
                  <a:schemeClr val="bg1"/>
                </a:solidFill>
                <a:cs typeface="Times New Roman"/>
              </a:rPr>
              <a:t> - TEUE018018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5B60F85-48FC-49F3-90B0-464D75E9547A}"/>
              </a:ext>
            </a:extLst>
          </p:cNvPr>
          <p:cNvSpPr/>
          <p:nvPr/>
        </p:nvSpPr>
        <p:spPr>
          <a:xfrm>
            <a:off x="6179" y="803258"/>
            <a:ext cx="2600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cs typeface="Times New Roman"/>
              </a:rPr>
              <a:t>Renodouche - TEUE018037 - </a:t>
            </a:r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TNO</a:t>
            </a:r>
          </a:p>
          <a:p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584B1BD-7781-41C6-AF3D-53771103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9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16048"/>
              </p:ext>
            </p:extLst>
          </p:nvPr>
        </p:nvGraphicFramePr>
        <p:xfrm>
          <a:off x="228608" y="825993"/>
          <a:ext cx="6712750" cy="4110004"/>
        </p:xfrm>
        <a:graphic>
          <a:graphicData uri="http://schemas.openxmlformats.org/drawingml/2006/table">
            <a:tbl>
              <a:tblPr/>
              <a:tblGrid>
                <a:gridCol w="671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1034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Drie</a:t>
                      </a:r>
                      <a:r>
                        <a:rPr lang="en-GB" sz="24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regionale</a:t>
                      </a:r>
                      <a:r>
                        <a:rPr lang="en-GB" sz="24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bijeenkomsten</a:t>
                      </a:r>
                      <a:r>
                        <a:rPr lang="en-GB" sz="24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, </a:t>
                      </a:r>
                    </a:p>
                    <a:p>
                      <a:pPr algn="l"/>
                      <a:endParaRPr lang="en-GB" sz="2400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l"/>
                      <a:endParaRPr lang="en-GB" sz="6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Amsterdam, Zwolle </a:t>
                      </a:r>
                      <a:r>
                        <a:rPr lang="en-GB" sz="1600" baseline="0" dirty="0" err="1"/>
                        <a:t>en</a:t>
                      </a:r>
                      <a:r>
                        <a:rPr lang="en-GB" sz="1600" baseline="0" dirty="0"/>
                        <a:t> Eindhoven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6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 err="1"/>
                        <a:t>Duurzaam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Gebouwd</a:t>
                      </a:r>
                      <a:r>
                        <a:rPr lang="en-GB" sz="1600" baseline="0" dirty="0"/>
                        <a:t>, TKI Urban Energy &amp; RVO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err="1"/>
                        <a:t>Kansrijke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aanvragen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voor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goede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producten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t.b.v</a:t>
                      </a:r>
                      <a:r>
                        <a:rPr lang="en-GB" sz="1600" baseline="0" dirty="0"/>
                        <a:t>. </a:t>
                      </a:r>
                      <a:r>
                        <a:rPr lang="en-GB" sz="1600" baseline="0" dirty="0" err="1"/>
                        <a:t>aardgasloze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woningen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gebouwen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wijken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voor</a:t>
                      </a:r>
                      <a:r>
                        <a:rPr lang="en-GB" sz="1600" baseline="0" dirty="0"/>
                        <a:t> de </a:t>
                      </a:r>
                      <a:r>
                        <a:rPr lang="en-GB" sz="1600" baseline="0" dirty="0" err="1"/>
                        <a:t>bestaande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bouw</a:t>
                      </a:r>
                      <a:endParaRPr lang="en-GB" sz="1600" baseline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85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n-GB" baseline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543242"/>
                  </a:ext>
                </a:extLst>
              </a:tr>
              <a:tr h="604485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dirty="0"/>
                        <a:t>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92505"/>
                  </a:ext>
                </a:extLst>
              </a:tr>
            </a:tbl>
          </a:graphicData>
        </a:graphic>
      </p:graphicFrame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11380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8B420A-EDF6-41A2-9A45-E46B92A6E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1131888"/>
            <a:ext cx="1439808" cy="95987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F49C4BF-44BA-479B-89AD-57F34C15B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7272392" y="3520863"/>
            <a:ext cx="1439808" cy="96129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276F84-D1CB-432E-B154-6BC0E7B1B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/>
          <a:stretch/>
        </p:blipFill>
        <p:spPr>
          <a:xfrm>
            <a:off x="7272392" y="2325666"/>
            <a:ext cx="1439808" cy="961291"/>
          </a:xfrm>
          <a:prstGeom prst="rect">
            <a:avLst/>
          </a:prstGeom>
        </p:spPr>
      </p:pic>
      <p:pic>
        <p:nvPicPr>
          <p:cNvPr id="13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F5CE2A8-91BC-4369-B492-3AA80E66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5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75086F3-4CE4-42A2-B464-7AC4BDB8B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r="17833"/>
          <a:stretch/>
        </p:blipFill>
        <p:spPr>
          <a:xfrm>
            <a:off x="-1" y="1616765"/>
            <a:ext cx="3511827" cy="35267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107E0F3-0FBB-4024-AF93-464BAE500C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/>
          <a:stretch/>
        </p:blipFill>
        <p:spPr>
          <a:xfrm>
            <a:off x="3511826" y="803258"/>
            <a:ext cx="5632174" cy="434024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35D7E73D-07B3-4746-A2B0-7218E9ADDCF0}"/>
              </a:ext>
            </a:extLst>
          </p:cNvPr>
          <p:cNvSpPr/>
          <p:nvPr/>
        </p:nvSpPr>
        <p:spPr>
          <a:xfrm>
            <a:off x="47109" y="4400107"/>
            <a:ext cx="3113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ea typeface="Calibri"/>
                <a:cs typeface="Times New Roman"/>
              </a:rPr>
              <a:t>Huygen Installatie Adviseurs; </a:t>
            </a:r>
          </a:p>
          <a:p>
            <a:r>
              <a:rPr lang="nl-NL" sz="1400" dirty="0" err="1">
                <a:ea typeface="Calibri"/>
                <a:cs typeface="Times New Roman"/>
              </a:rPr>
              <a:t>Gasloos</a:t>
            </a:r>
            <a:r>
              <a:rPr lang="nl-NL" sz="1400" dirty="0">
                <a:ea typeface="Calibri"/>
                <a:cs typeface="Times New Roman"/>
              </a:rPr>
              <a:t> renoveren met bewoners aan de knoppen </a:t>
            </a:r>
            <a:r>
              <a:rPr lang="nl-NL" sz="1400" dirty="0">
                <a:cs typeface="Times New Roman"/>
              </a:rPr>
              <a:t>- TEUE018010</a:t>
            </a:r>
            <a:endParaRPr lang="nl-NL" sz="14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D8C45C0-F725-41D8-9E80-198019E2B8F9}"/>
              </a:ext>
            </a:extLst>
          </p:cNvPr>
          <p:cNvSpPr/>
          <p:nvPr/>
        </p:nvSpPr>
        <p:spPr>
          <a:xfrm>
            <a:off x="5411895" y="5498273"/>
            <a:ext cx="232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TNO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cs typeface="Times New Roman"/>
              </a:rPr>
              <a:t>HYSOP - TEUE018003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3A97C8B-A73B-455F-BD17-8BB07315AB89}"/>
              </a:ext>
            </a:extLst>
          </p:cNvPr>
          <p:cNvSpPr/>
          <p:nvPr/>
        </p:nvSpPr>
        <p:spPr>
          <a:xfrm>
            <a:off x="3160643" y="4340242"/>
            <a:ext cx="5983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RC Panels B.V.</a:t>
            </a:r>
          </a:p>
          <a:p>
            <a:pPr algn="r"/>
            <a:r>
              <a:rPr lang="nl-NL" sz="1400" dirty="0">
                <a:solidFill>
                  <a:schemeClr val="bg1"/>
                </a:solidFill>
                <a:cs typeface="Times New Roman"/>
              </a:rPr>
              <a:t>ontwikkeling 'Next </a:t>
            </a:r>
            <a:r>
              <a:rPr lang="nl-NL" sz="1400" dirty="0" err="1">
                <a:solidFill>
                  <a:schemeClr val="bg1"/>
                </a:solidFill>
                <a:cs typeface="Times New Roman"/>
              </a:rPr>
              <a:t>Generation</a:t>
            </a:r>
            <a:r>
              <a:rPr lang="nl-NL" sz="1400" dirty="0">
                <a:solidFill>
                  <a:schemeClr val="bg1"/>
                </a:solidFill>
                <a:cs typeface="Times New Roman"/>
              </a:rPr>
              <a:t> </a:t>
            </a:r>
          </a:p>
          <a:p>
            <a:pPr algn="r"/>
            <a:r>
              <a:rPr lang="nl-NL" sz="1400" dirty="0">
                <a:solidFill>
                  <a:schemeClr val="bg1"/>
                </a:solidFill>
                <a:cs typeface="Times New Roman"/>
              </a:rPr>
              <a:t>Renovatiepaneelsysteem' - TEUE018026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5B60F85-48FC-49F3-90B0-464D75E9547A}"/>
              </a:ext>
            </a:extLst>
          </p:cNvPr>
          <p:cNvSpPr/>
          <p:nvPr/>
        </p:nvSpPr>
        <p:spPr>
          <a:xfrm>
            <a:off x="6179" y="803258"/>
            <a:ext cx="2600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cs typeface="Times New Roman"/>
              </a:rPr>
              <a:t>Renodouche - TEUE018037 - </a:t>
            </a:r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TNO</a:t>
            </a:r>
          </a:p>
          <a:p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5DCB082D-2C6B-4635-95F0-05AD8ABF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6064" y="2189457"/>
            <a:ext cx="4104456" cy="1304646"/>
          </a:xfrm>
        </p:spPr>
        <p:txBody>
          <a:bodyPr/>
          <a:lstStyle/>
          <a:p>
            <a:r>
              <a:rPr lang="nl-NL" sz="2400" dirty="0"/>
              <a:t>Afsluitend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4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E25FBF27-84EC-407D-B883-43A7AD60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9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978" y="998372"/>
            <a:ext cx="8640960" cy="648071"/>
          </a:xfrm>
        </p:spPr>
        <p:txBody>
          <a:bodyPr/>
          <a:lstStyle/>
          <a:p>
            <a:r>
              <a:rPr lang="nl-NL" sz="2400" dirty="0"/>
              <a:t>Projectideeën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94102" y="1455653"/>
            <a:ext cx="8640000" cy="3024188"/>
          </a:xfrm>
        </p:spPr>
        <p:txBody>
          <a:bodyPr/>
          <a:lstStyle/>
          <a:p>
            <a:r>
              <a:rPr lang="nl-NL" sz="1600" dirty="0"/>
              <a:t>Gebruik projectidee-formulier</a:t>
            </a:r>
          </a:p>
          <a:p>
            <a:endParaRPr lang="nl-NL" sz="1600" dirty="0"/>
          </a:p>
          <a:p>
            <a:r>
              <a:rPr lang="nl-NL" sz="1600" dirty="0"/>
              <a:t>Tot 3 weken voor sluiting regeling</a:t>
            </a:r>
          </a:p>
          <a:p>
            <a:endParaRPr lang="nl-NL" sz="1600" dirty="0"/>
          </a:p>
          <a:p>
            <a:r>
              <a:rPr lang="nl-NL" sz="1600" dirty="0"/>
              <a:t>Projectidee indienen via website RVO.nl</a:t>
            </a:r>
          </a:p>
          <a:p>
            <a:pPr marL="360000" lvl="1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www.rvo.nl/subsidies-regelingen/aanvragen-tse-regelingen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D86DF3D-5CFA-4D9E-BAF1-61F5B533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377416" y="970806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endParaRPr lang="nl-NL" dirty="0">
              <a:solidFill>
                <a:prstClr val="black"/>
              </a:solidFill>
              <a:cs typeface="Arial"/>
            </a:endParaRPr>
          </a:p>
          <a:p>
            <a:pPr marL="270000" indent="-270000">
              <a:spcBef>
                <a:spcPts val="750"/>
              </a:spcBef>
            </a:pPr>
            <a:r>
              <a:rPr lang="nl-NL" sz="1600" dirty="0"/>
              <a:t>Publicatie in de Staatscourant: 20 februari 2019</a:t>
            </a:r>
          </a:p>
          <a:p>
            <a:pPr marL="270000" indent="-270000">
              <a:spcBef>
                <a:spcPts val="750"/>
              </a:spcBef>
            </a:pPr>
            <a:endParaRPr lang="nl-NL" sz="1600" dirty="0"/>
          </a:p>
          <a:p>
            <a:pPr marL="270000" indent="-270000">
              <a:spcBef>
                <a:spcPts val="750"/>
              </a:spcBef>
            </a:pPr>
            <a:r>
              <a:rPr lang="nl-NL" sz="1600" dirty="0"/>
              <a:t>Aanvraag indienen: vanaf 1 april (E-Loket)</a:t>
            </a:r>
          </a:p>
          <a:p>
            <a:pPr marL="270000" indent="-270000">
              <a:spcBef>
                <a:spcPts val="750"/>
              </a:spcBef>
            </a:pPr>
            <a:endParaRPr lang="nl-NL" sz="1600" dirty="0"/>
          </a:p>
          <a:p>
            <a:pPr marL="270000" indent="-270000">
              <a:spcBef>
                <a:spcPts val="750"/>
              </a:spcBef>
            </a:pPr>
            <a:r>
              <a:rPr lang="nl-NL" sz="1600" dirty="0"/>
              <a:t>Sluiting: 13 augustus 2019 om 17.00 uur in E-loket</a:t>
            </a:r>
          </a:p>
          <a:p>
            <a:pPr marL="270000" indent="-270000">
              <a:spcBef>
                <a:spcPts val="750"/>
              </a:spcBef>
            </a:pPr>
            <a:endParaRPr lang="nl-NL" sz="1600" b="1" dirty="0">
              <a:solidFill>
                <a:srgbClr val="FF0000"/>
              </a:solidFill>
            </a:endParaRPr>
          </a:p>
          <a:p>
            <a:pPr marL="270000" indent="-270000">
              <a:spcBef>
                <a:spcPts val="750"/>
              </a:spcBef>
            </a:pPr>
            <a:r>
              <a:rPr lang="nl-NL" sz="1600" b="1" dirty="0">
                <a:solidFill>
                  <a:srgbClr val="FF0000"/>
                </a:solidFill>
              </a:rPr>
              <a:t>FCFS, pas op!; budget kan eerder uitgeput zijn</a:t>
            </a:r>
          </a:p>
          <a:p>
            <a:pPr marL="270000" indent="-270000">
              <a:spcBef>
                <a:spcPts val="750"/>
              </a:spcBef>
            </a:pPr>
            <a:endParaRPr lang="nl-NL" dirty="0">
              <a:solidFill>
                <a:prstClr val="black"/>
              </a:solidFill>
              <a:ea typeface="Calibri"/>
              <a:cs typeface="Arial"/>
            </a:endParaRPr>
          </a:p>
          <a:p>
            <a:pPr marL="270000" indent="-270000">
              <a:spcBef>
                <a:spcPts val="750"/>
              </a:spcBef>
            </a:pPr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029" y="1005213"/>
            <a:ext cx="8640960" cy="390987"/>
          </a:xfrm>
        </p:spPr>
        <p:txBody>
          <a:bodyPr>
            <a:noAutofit/>
          </a:bodyPr>
          <a:lstStyle/>
          <a:p>
            <a:r>
              <a:rPr lang="nl-NL" sz="2400" dirty="0"/>
              <a:t>Belangrijke data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9427A9C5-84F8-480A-AFD5-B574CE2E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F069F98D-2539-4B40-BA1E-7EC8FCD6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54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91756" y="1397299"/>
            <a:ext cx="8640000" cy="3024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600" dirty="0">
                <a:solidFill>
                  <a:srgbClr val="002060"/>
                </a:solidFill>
                <a:hlinkClick r:id="rId3"/>
              </a:rPr>
              <a:t>www.rvo.nl/onderwerpen/duurzaam-ondernemen/duurzame-energie-opwekken/aardgasvrij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3"/>
              </a:rPr>
              <a:t>www.tki-urbanenergy.nl</a:t>
            </a:r>
            <a:endParaRPr lang="nl-NL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4"/>
              </a:rPr>
              <a:t>www.rvo.nl/topsector-energie</a:t>
            </a:r>
            <a:endParaRPr lang="nl-NL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5"/>
              </a:rPr>
              <a:t>https://projecten.topsectorenergie.nl/projecten</a:t>
            </a:r>
            <a:endParaRPr lang="nl-NL" sz="1600" dirty="0">
              <a:solidFill>
                <a:srgbClr val="002060"/>
              </a:solidFill>
              <a:hlinkClick r:id="rId6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6"/>
              </a:rPr>
              <a:t>E-innovatie@RVO.nl</a:t>
            </a:r>
            <a:endParaRPr lang="nl-NL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rgbClr val="002060"/>
                </a:solidFill>
              </a:rPr>
              <a:t>App met projecten van TKI Urban Energy (app store)</a:t>
            </a:r>
          </a:p>
          <a:p>
            <a:pPr marL="0" indent="0">
              <a:lnSpc>
                <a:spcPct val="200000"/>
              </a:lnSpc>
              <a:buNone/>
            </a:pPr>
            <a:endParaRPr lang="nl-NL" sz="2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>
              <a:hlinkClick r:id="rId7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35978" y="1010970"/>
            <a:ext cx="8640960" cy="406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2400" dirty="0"/>
              <a:t>Meer informatie</a:t>
            </a:r>
            <a:endParaRPr lang="en-GB" sz="2400" dirty="0"/>
          </a:p>
        </p:txBody>
      </p:sp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03CF49F-9A75-4F52-AE9E-4355B474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2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35978" y="1010970"/>
            <a:ext cx="8640960" cy="406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2400" dirty="0"/>
              <a:t>Vragen?</a:t>
            </a:r>
            <a:endParaRPr lang="en-GB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78FDF3-4CCE-4B54-8C1D-81EAB85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08" y="1527175"/>
            <a:ext cx="4042583" cy="2952750"/>
          </a:xfrm>
          <a:prstGeom prst="rect">
            <a:avLst/>
          </a:prstGeom>
        </p:spPr>
      </p:pic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5087D46-B765-4CFE-9F97-66BAC567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3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3</a:t>
            </a:fld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2F31051-C71A-442C-B19E-53D6C2CF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04240"/>
              </p:ext>
            </p:extLst>
          </p:nvPr>
        </p:nvGraphicFramePr>
        <p:xfrm>
          <a:off x="676967" y="1496806"/>
          <a:ext cx="8920929" cy="31952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9463">
                  <a:extLst>
                    <a:ext uri="{9D8B030D-6E8A-4147-A177-3AD203B41FA5}">
                      <a16:colId xmlns:a16="http://schemas.microsoft.com/office/drawing/2014/main" val="871005143"/>
                    </a:ext>
                  </a:extLst>
                </a:gridCol>
                <a:gridCol w="292535">
                  <a:extLst>
                    <a:ext uri="{9D8B030D-6E8A-4147-A177-3AD203B41FA5}">
                      <a16:colId xmlns:a16="http://schemas.microsoft.com/office/drawing/2014/main" val="610149500"/>
                    </a:ext>
                  </a:extLst>
                </a:gridCol>
                <a:gridCol w="7328931">
                  <a:extLst>
                    <a:ext uri="{9D8B030D-6E8A-4147-A177-3AD203B41FA5}">
                      <a16:colId xmlns:a16="http://schemas.microsoft.com/office/drawing/2014/main" val="2216136243"/>
                    </a:ext>
                  </a:extLst>
                </a:gridCol>
              </a:tblGrid>
              <a:tr h="2199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200" kern="1200" dirty="0"/>
                        <a:t>13.30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200" kern="1200" dirty="0"/>
                        <a:t>Welkom (Daniël van Rijn, RVO)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69219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kern="1200" dirty="0"/>
                        <a:t>13.35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/>
                        <a:t>DEI+ regeling voor innovaties aardgasvrij.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200" kern="1200" dirty="0"/>
                        <a:t>Gerelateerde subsidieregelingen.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Oogst vorig jaar, PL0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aardgasloos</a:t>
                      </a:r>
                      <a:endParaRPr lang="nl-NL" sz="1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581092"/>
                  </a:ext>
                </a:extLst>
              </a:tr>
              <a:tr h="208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/>
                        <a:t>14.10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200" kern="1200" dirty="0"/>
                        <a:t>Rol TKI Urban Energy (Michiel van der </a:t>
                      </a:r>
                      <a:r>
                        <a:rPr lang="nl-NL" sz="1200" kern="1200" dirty="0" err="1"/>
                        <a:t>Vight</a:t>
                      </a:r>
                      <a:r>
                        <a:rPr lang="nl-NL" sz="1200" kern="1200" dirty="0"/>
                        <a:t>, TKI)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46556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/>
                        <a:t>Aankomende consortiadagen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/>
                        <a:t>Matchmaking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8360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kern="1200"/>
                        <a:t>14.30 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kern="1200"/>
                        <a:t>Toelichting middagprogramma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9603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/>
                        <a:t>14.40 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kern="1200" dirty="0">
                          <a:solidFill>
                            <a:srgbClr val="00B0F0"/>
                          </a:solidFill>
                        </a:rPr>
                        <a:t>Pauze</a:t>
                      </a:r>
                      <a:endParaRPr lang="nl-NL" sz="12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977845"/>
                  </a:ext>
                </a:extLst>
              </a:tr>
              <a:tr h="251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/>
                        <a:t>15.00 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Ronde 1, ronde 2 (15:40) en ronde 3(16:20</a:t>
                      </a:r>
                      <a:r>
                        <a:rPr lang="nl-NL" sz="1200" kern="1200"/>
                        <a:t>);</a:t>
                      </a:r>
                      <a:endParaRPr lang="nl-NL" sz="1200" kern="12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24165"/>
                  </a:ext>
                </a:extLst>
              </a:tr>
              <a:tr h="245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kern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/>
                        <a:t>Optie; ‘open space’ discussie, 10 min.- gesprekken of onderling met deelnemers </a:t>
                      </a:r>
                      <a:endParaRPr lang="nl-NL" sz="1200" kern="1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221767"/>
                  </a:ext>
                </a:extLst>
              </a:tr>
              <a:tr h="239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/>
                        <a:t>17.00 uur</a:t>
                      </a:r>
                      <a:endParaRPr lang="nl-NL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kern="1200" dirty="0"/>
                        <a:t>Netwerkborrel en napraten.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18217"/>
                  </a:ext>
                </a:extLst>
              </a:tr>
              <a:tr h="245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17.30 </a:t>
                      </a:r>
                      <a:r>
                        <a:rPr lang="en-GB" sz="1200" kern="1200" dirty="0" err="1"/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kern="1200" dirty="0">
                          <a:solidFill>
                            <a:srgbClr val="00B0F0"/>
                          </a:solidFill>
                        </a:rPr>
                        <a:t>Einde</a:t>
                      </a:r>
                      <a:endParaRPr lang="nl-NL" sz="12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159606"/>
                  </a:ext>
                </a:extLst>
              </a:tr>
            </a:tbl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A7AB660B-8FBD-4E44-9C33-181D4C60E774}"/>
              </a:ext>
            </a:extLst>
          </p:cNvPr>
          <p:cNvSpPr/>
          <p:nvPr/>
        </p:nvSpPr>
        <p:spPr>
          <a:xfrm>
            <a:off x="145217" y="965716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accent1"/>
                </a:solidFill>
              </a:rPr>
              <a:t>Programma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11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D16F4F7-4410-45A7-988A-83CA8CE6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2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6064" y="2189457"/>
            <a:ext cx="4104456" cy="1304646"/>
          </a:xfrm>
        </p:spPr>
        <p:txBody>
          <a:bodyPr/>
          <a:lstStyle/>
          <a:p>
            <a:r>
              <a:rPr lang="nl-NL" sz="2400" dirty="0"/>
              <a:t>DEI+ innovaties aardgasvrij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202EF2-402A-47A4-8F92-75CCBA60B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02"/>
            <a:ext cx="3792696" cy="2696495"/>
          </a:xfrm>
          <a:prstGeom prst="rect">
            <a:avLst/>
          </a:prstGeom>
        </p:spPr>
      </p:pic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BAD282F-7446-41D3-8594-C2AB34B1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C1AF99CF-ABAC-4820-8087-9C22A910B611}"/>
              </a:ext>
            </a:extLst>
          </p:cNvPr>
          <p:cNvSpPr txBox="1">
            <a:spLocks/>
          </p:cNvSpPr>
          <p:nvPr/>
        </p:nvSpPr>
        <p:spPr bwMode="auto">
          <a:xfrm>
            <a:off x="132252" y="2810318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2400" dirty="0"/>
              <a:t>Klimaatakkoord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0980" y="2862469"/>
            <a:ext cx="8131302" cy="196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100" dirty="0"/>
          </a:p>
          <a:p>
            <a:pPr>
              <a:lnSpc>
                <a:spcPct val="100000"/>
              </a:lnSpc>
            </a:pPr>
            <a:r>
              <a:rPr lang="nl-NL" sz="1600" dirty="0"/>
              <a:t>(&lt;) 2021: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	 50.000 bestaande woningen per jaar verduurzamen 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(&lt;) 2030: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	200.000 woningen per jaar</a:t>
            </a:r>
            <a:endParaRPr lang="nl-NL" sz="21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2252" y="997952"/>
            <a:ext cx="8640960" cy="648071"/>
          </a:xfrm>
        </p:spPr>
        <p:txBody>
          <a:bodyPr/>
          <a:lstStyle/>
          <a:p>
            <a:pPr marL="0" indent="0"/>
            <a:r>
              <a:rPr lang="nl-NL" sz="2400" dirty="0"/>
              <a:t>Regeerakkoord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D642314B-A50D-4E9C-9C15-2982924671E9}"/>
              </a:ext>
            </a:extLst>
          </p:cNvPr>
          <p:cNvSpPr txBox="1">
            <a:spLocks/>
          </p:cNvSpPr>
          <p:nvPr/>
        </p:nvSpPr>
        <p:spPr>
          <a:xfrm>
            <a:off x="304231" y="1138793"/>
            <a:ext cx="8131303" cy="1857003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/>
              <a:t>(&lt;) 2021: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	30.000-50.000 bestaande woningen per jaar aardgasvrij (ready)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	Nieuwe woningen/gebouwen; </a:t>
            </a:r>
            <a:r>
              <a:rPr lang="nl-NL" sz="1600" strike="sngStrike" dirty="0"/>
              <a:t>gasaansluiting</a:t>
            </a:r>
            <a:r>
              <a:rPr lang="nl-NL" sz="1600" dirty="0"/>
              <a:t>	</a:t>
            </a:r>
            <a:endParaRPr lang="nl-NL" sz="2100" dirty="0"/>
          </a:p>
          <a:p>
            <a:pPr fontAlgn="auto">
              <a:spcAft>
                <a:spcPts val="0"/>
              </a:spcAft>
            </a:pPr>
            <a:endParaRPr lang="nl-NL" sz="21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FC29FA91-B711-4617-9312-4195D7D6B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9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41CA47A6-A07C-457D-8393-F6632801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7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0722" y="1452074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600" dirty="0"/>
              <a:t>2018: Programmalijn 0, regeling Urban Energy</a:t>
            </a:r>
          </a:p>
          <a:p>
            <a:pPr>
              <a:lnSpc>
                <a:spcPct val="110000"/>
              </a:lnSpc>
            </a:pPr>
            <a:endParaRPr lang="nl-NL" sz="1600" dirty="0"/>
          </a:p>
          <a:p>
            <a:pPr>
              <a:lnSpc>
                <a:spcPct val="110000"/>
              </a:lnSpc>
            </a:pPr>
            <a:r>
              <a:rPr lang="nl-NL" sz="1600" dirty="0"/>
              <a:t>2019: Innovaties </a:t>
            </a:r>
            <a:r>
              <a:rPr lang="nl-NL" sz="1600" dirty="0" err="1"/>
              <a:t>aardgasloze</a:t>
            </a:r>
            <a:r>
              <a:rPr lang="nl-NL" sz="1600" dirty="0"/>
              <a:t> woningen, wijken en gebouwen - DEI+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Alleen pilots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First </a:t>
            </a:r>
            <a:r>
              <a:rPr lang="nl-NL" sz="1600" dirty="0" err="1"/>
              <a:t>Come</a:t>
            </a:r>
            <a:r>
              <a:rPr lang="nl-NL" sz="1600" dirty="0"/>
              <a:t>, First Serve (FCFS)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8 weken doorlooptijd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Afwijzing?; mogelijkheid om verbeterd voorstel in te dienen</a:t>
            </a:r>
            <a:br>
              <a:rPr lang="nl-NL" sz="1600" dirty="0"/>
            </a:br>
            <a:endParaRPr lang="nl-NL" sz="1900" dirty="0"/>
          </a:p>
          <a:p>
            <a:endParaRPr lang="nl-NL" dirty="0"/>
          </a:p>
          <a:p>
            <a:endParaRPr lang="nl-NL" sz="21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5382" y="997953"/>
            <a:ext cx="8640960" cy="454121"/>
          </a:xfrm>
        </p:spPr>
        <p:txBody>
          <a:bodyPr>
            <a:normAutofit/>
          </a:bodyPr>
          <a:lstStyle/>
          <a:p>
            <a:r>
              <a:rPr lang="nl-NL" sz="2400" dirty="0"/>
              <a:t>Van PL0 in 2018 naar DEI+ in 2019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B6518C7F-1F39-4E30-BC5B-185BAF7FA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BA487F1-0132-4F16-BA14-89CB05F7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75654" y="1599641"/>
            <a:ext cx="8192691" cy="428363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sz="19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504" y="997952"/>
            <a:ext cx="8640960" cy="648071"/>
          </a:xfrm>
        </p:spPr>
        <p:txBody>
          <a:bodyPr>
            <a:normAutofit/>
          </a:bodyPr>
          <a:lstStyle/>
          <a:p>
            <a:r>
              <a:rPr lang="nl-NL" sz="2400" dirty="0"/>
              <a:t>Beoordelingscriteria </a:t>
            </a:r>
          </a:p>
        </p:txBody>
      </p:sp>
      <p:graphicFrame>
        <p:nvGraphicFramePr>
          <p:cNvPr id="5" name="Tijdelijke aanduiding voor inhou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61318"/>
              </p:ext>
            </p:extLst>
          </p:nvPr>
        </p:nvGraphicFramePr>
        <p:xfrm>
          <a:off x="-86139" y="1448216"/>
          <a:ext cx="8530530" cy="28488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9632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kern="1200" dirty="0"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effectLst/>
                        </a:rPr>
                        <a:t>Bijdrage</a:t>
                      </a:r>
                      <a:r>
                        <a:rPr lang="en-GB" sz="1600" u="none" strike="noStrike" kern="1200" dirty="0"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effectLst/>
                        </a:rPr>
                        <a:t>aan</a:t>
                      </a:r>
                      <a:r>
                        <a:rPr lang="en-GB" sz="1600" u="none" strike="noStrike" kern="1200" dirty="0"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effectLst/>
                        </a:rPr>
                        <a:t>verduurzaming</a:t>
                      </a:r>
                      <a:endParaRPr lang="en-GB" sz="1600" u="none" strike="noStrike" kern="1200" dirty="0">
                        <a:effectLst/>
                      </a:endParaRPr>
                    </a:p>
                    <a:p>
                      <a:pPr marL="457200" lvl="1" indent="0" algn="l" fontAlgn="ctr">
                        <a:buNone/>
                      </a:pPr>
                      <a:r>
                        <a:rPr lang="en-GB" sz="1600" u="none" strike="noStrike" kern="1200" dirty="0">
                          <a:effectLst/>
                        </a:rPr>
                        <a:t>        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Lagere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kosten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voor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eindgebruiker</a:t>
                      </a:r>
                      <a:endParaRPr lang="en-GB" sz="1600" u="none" strike="noStrike" kern="12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457200" lvl="1" indent="0" algn="l" fontAlgn="ctr">
                        <a:buNone/>
                      </a:pP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       -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Betere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kwaliteit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van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wonen</a:t>
                      </a:r>
                      <a:endParaRPr lang="en-GB" sz="1600" u="none" strike="noStrike" kern="12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457200" lvl="1" indent="0" algn="l" fontAlgn="ctr">
                        <a:buNone/>
                      </a:pP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       -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Verhoogd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tempo</a:t>
                      </a:r>
                      <a:endParaRPr lang="en-GB" sz="1600" u="none" strike="noStrike" kern="1200" dirty="0">
                        <a:solidFill>
                          <a:srgbClr val="00B0F0"/>
                        </a:solidFill>
                        <a:effectLst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02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Kwaliteit</a:t>
                      </a:r>
                      <a:r>
                        <a:rPr lang="en-GB" sz="1600" u="none" strike="noStrike" dirty="0">
                          <a:effectLst/>
                        </a:rPr>
                        <a:t> van het </a:t>
                      </a:r>
                      <a:r>
                        <a:rPr lang="en-GB" sz="1600" u="none" strike="noStrike" dirty="0" err="1">
                          <a:effectLst/>
                        </a:rPr>
                        <a:t>projectplan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02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Slaagkans</a:t>
                      </a:r>
                      <a:r>
                        <a:rPr lang="en-GB" sz="1600" u="none" strike="noStrike" dirty="0">
                          <a:effectLst/>
                        </a:rPr>
                        <a:t> in de </a:t>
                      </a:r>
                      <a:r>
                        <a:rPr lang="en-GB" sz="1600" u="none" strike="noStrike" dirty="0" err="1">
                          <a:effectLst/>
                        </a:rPr>
                        <a:t>Nederlandse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markt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en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maatschappij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Mate van </a:t>
                      </a:r>
                      <a:r>
                        <a:rPr lang="en-GB" sz="1600" u="none" strike="noStrike" dirty="0" err="1">
                          <a:effectLst/>
                        </a:rPr>
                        <a:t>nieuwheid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Subsidie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voor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soortgelijke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projecten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0237958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Evenwichtige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samenwerking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283270"/>
                  </a:ext>
                </a:extLst>
              </a:tr>
            </a:tbl>
          </a:graphicData>
        </a:graphic>
      </p:graphicFrame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855FBAB4-5D92-4AFE-9059-869409571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70618BF-D220-44CC-B7F8-628BC87B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7348" y="1452072"/>
            <a:ext cx="8846652" cy="3246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nl-NL" sz="1600" dirty="0"/>
              <a:t>Programma </a:t>
            </a:r>
            <a:r>
              <a:rPr lang="nl-NL" sz="1600" b="1" dirty="0"/>
              <a:t>A</a:t>
            </a:r>
            <a:r>
              <a:rPr lang="nl-NL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nl-NL" sz="1600" dirty="0"/>
              <a:t>	Integratie van basisproducten en componenten in prototypes van 	standaardoplossingen voor </a:t>
            </a:r>
            <a:r>
              <a:rPr lang="nl-NL" sz="1600" dirty="0" err="1"/>
              <a:t>aardgasloze</a:t>
            </a:r>
            <a:r>
              <a:rPr lang="nl-NL" sz="1600" dirty="0"/>
              <a:t> woningen, gebouwen en 	energie infrastructuur in wijken</a:t>
            </a:r>
          </a:p>
          <a:p>
            <a:pPr>
              <a:spcBef>
                <a:spcPts val="750"/>
              </a:spcBef>
            </a:pPr>
            <a:r>
              <a:rPr lang="nl-NL" sz="1600" dirty="0"/>
              <a:t>Programma </a:t>
            </a:r>
            <a:r>
              <a:rPr lang="nl-NL" sz="1600" b="1" dirty="0"/>
              <a:t>B</a:t>
            </a:r>
            <a:r>
              <a:rPr lang="nl-NL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nl-NL" sz="1600" dirty="0"/>
              <a:t>	Ontwikkeling van gestandaardiseerde en geoptimaliseerde 	totaalpakketten voor specifieke woningtypen, de </a:t>
            </a:r>
            <a:r>
              <a:rPr lang="nl-NL" sz="1600" dirty="0" err="1"/>
              <a:t>contingentaanpak</a:t>
            </a:r>
            <a:endParaRPr lang="nl-NL" sz="1600" dirty="0"/>
          </a:p>
          <a:p>
            <a:pPr>
              <a:spcBef>
                <a:spcPts val="750"/>
              </a:spcBef>
            </a:pPr>
            <a:r>
              <a:rPr lang="nl-NL" sz="1600" dirty="0"/>
              <a:t>Programma </a:t>
            </a:r>
            <a:r>
              <a:rPr lang="nl-NL" sz="1600" b="1" dirty="0"/>
              <a:t>C</a:t>
            </a:r>
            <a:r>
              <a:rPr lang="nl-NL" sz="1600" dirty="0"/>
              <a:t>: </a:t>
            </a:r>
          </a:p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nl-NL" sz="1600" dirty="0"/>
              <a:t>	Hulpmiddelen en instrumenten bij de ontwikkeling en realisatie van 	</a:t>
            </a:r>
            <a:r>
              <a:rPr lang="nl-NL" sz="1600" dirty="0" err="1"/>
              <a:t>aardgasloze</a:t>
            </a:r>
            <a:r>
              <a:rPr lang="nl-NL" sz="1600" dirty="0"/>
              <a:t> woningen, gebouwen en wijken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504" y="997952"/>
            <a:ext cx="8640960" cy="454121"/>
          </a:xfrm>
        </p:spPr>
        <p:txBody>
          <a:bodyPr>
            <a:normAutofit/>
          </a:bodyPr>
          <a:lstStyle/>
          <a:p>
            <a:r>
              <a:rPr lang="nl-NL" sz="2400" dirty="0"/>
              <a:t>Onderdelen van het thema </a:t>
            </a:r>
            <a:r>
              <a:rPr lang="nl-NL" sz="2400" dirty="0" err="1"/>
              <a:t>aardgasloos</a:t>
            </a:r>
            <a:endParaRPr lang="nl-NL" sz="2400" dirty="0"/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8AF68160-5573-4A9C-81D4-4E947B084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15C3FD3E-518E-4428-938A-40E61CB3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6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5909" y="1426431"/>
            <a:ext cx="8192691" cy="3320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Projecten ondersteunen waarin binnen één jaar prototypes van enkele of meer innovatieve producten en diensten ontwikkeld worden, die bijdragen aan: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de transitie naar aardgasvrije woningen en gebouwen tegen zo </a:t>
            </a:r>
            <a:r>
              <a:rPr lang="nl-NL" sz="1600" b="1" dirty="0"/>
              <a:t>laag mogelijke kosten</a:t>
            </a:r>
            <a:r>
              <a:rPr lang="nl-NL" sz="1600" dirty="0"/>
              <a:t>:		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het tegelijkertijd handhaven en waar mogelijk </a:t>
            </a:r>
            <a:r>
              <a:rPr lang="nl-NL" sz="1600" b="1" dirty="0"/>
              <a:t>verbeteren van de kwaliteit</a:t>
            </a:r>
            <a:r>
              <a:rPr lang="nl-NL" sz="1600" dirty="0"/>
              <a:t> in de woning, het gebouw of de wijk;</a:t>
            </a:r>
          </a:p>
          <a:p>
            <a:pPr>
              <a:lnSpc>
                <a:spcPct val="100000"/>
              </a:lnSpc>
            </a:pPr>
            <a:r>
              <a:rPr lang="nl-NL" sz="1600" b="1" dirty="0"/>
              <a:t>verhogen van tempo </a:t>
            </a:r>
            <a:r>
              <a:rPr lang="nl-NL" sz="1600" dirty="0"/>
              <a:t>en/of aantallen om bestaande woningen en gebouwen op grote schaal aardgasvrije of aardgasvrij-ready te kunnen maken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9299" y="997952"/>
            <a:ext cx="8971570" cy="448768"/>
          </a:xfrm>
        </p:spPr>
        <p:txBody>
          <a:bodyPr>
            <a:noAutofit/>
          </a:bodyPr>
          <a:lstStyle/>
          <a:p>
            <a:r>
              <a:rPr lang="nl-NL" sz="2400" dirty="0"/>
              <a:t>Doel thema; </a:t>
            </a:r>
            <a:r>
              <a:rPr lang="nl-NL" sz="2400" dirty="0" err="1"/>
              <a:t>aardgasloze</a:t>
            </a:r>
            <a:r>
              <a:rPr lang="nl-NL" sz="2400" dirty="0"/>
              <a:t> woningen, wijken en gebouwen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914900" y="4666060"/>
            <a:ext cx="3754042" cy="241556"/>
          </a:xfrm>
          <a:prstGeom prst="rect">
            <a:avLst/>
          </a:prstGeom>
        </p:spPr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40A9AD78-593F-45C7-8AAD-0F597FD0D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EAFBA4DB-75EE-4A6D-AAE6-C6C2F41C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48277"/>
      </p:ext>
    </p:extLst>
  </p:cSld>
  <p:clrMapOvr>
    <a:masterClrMapping/>
  </p:clrMapOvr>
</p:sld>
</file>

<file path=ppt/theme/theme1.xml><?xml version="1.0" encoding="utf-8"?>
<a:theme xmlns:a="http://schemas.openxmlformats.org/drawingml/2006/main" name="RVO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.potx" id="{3D792080-9BF0-4E84-9E30-8E439A1BF80E}" vid="{8BDE3F31-DB42-4E7C-8EC8-23B2D20DC7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6685</TotalTime>
  <Words>952</Words>
  <Application>Microsoft Office PowerPoint</Application>
  <PresentationFormat>Diavoorstelling (16:9)</PresentationFormat>
  <Paragraphs>250</Paragraphs>
  <Slides>25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RVO</vt:lpstr>
      <vt:lpstr>DEI+ innovaties aardgasvrij </vt:lpstr>
      <vt:lpstr>PowerPoint-presentatie</vt:lpstr>
      <vt:lpstr>PowerPoint-presentatie</vt:lpstr>
      <vt:lpstr>DEI+ innovaties aardgasvrij  </vt:lpstr>
      <vt:lpstr>Regeerakkoord</vt:lpstr>
      <vt:lpstr>Van PL0 in 2018 naar DEI+ in 2019</vt:lpstr>
      <vt:lpstr>Beoordelingscriteria </vt:lpstr>
      <vt:lpstr>Onderdelen van het thema aardgasloos</vt:lpstr>
      <vt:lpstr>Doel thema; aardgasloze woningen, wijken en gebouwen</vt:lpstr>
      <vt:lpstr>Budget</vt:lpstr>
      <vt:lpstr>Subthema; maatschappelijk vastgoed</vt:lpstr>
      <vt:lpstr>Voorwaarden</vt:lpstr>
      <vt:lpstr>Consortia</vt:lpstr>
      <vt:lpstr>Aandachtspunten bij het aanvragen</vt:lpstr>
      <vt:lpstr>Gerelateerde subsidieregelingen  </vt:lpstr>
      <vt:lpstr>Overzicht</vt:lpstr>
      <vt:lpstr>Oogst vorig jaar; Tender Urban Energy programmalijn 0, aardgasloos  </vt:lpstr>
      <vt:lpstr>PowerPoint-presentatie</vt:lpstr>
      <vt:lpstr>PowerPoint-presentatie</vt:lpstr>
      <vt:lpstr>PowerPoint-presentatie</vt:lpstr>
      <vt:lpstr>Afsluitend  </vt:lpstr>
      <vt:lpstr>Projectideeën</vt:lpstr>
      <vt:lpstr>Belangrijke data</vt:lpstr>
      <vt:lpstr>PowerPoint-presentatie</vt:lpstr>
      <vt:lpstr>PowerPoint-presentatie</vt:lpstr>
    </vt:vector>
  </TitlesOfParts>
  <Company>Ministerie van 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RVO en de Procescoördinator</dc:title>
  <dc:creator>Nonhebel, P.C. (Pieter)</dc:creator>
  <cp:lastModifiedBy>Roy Supèr | Acquire Publishing</cp:lastModifiedBy>
  <cp:revision>335</cp:revision>
  <cp:lastPrinted>2019-03-12T14:35:39Z</cp:lastPrinted>
  <dcterms:created xsi:type="dcterms:W3CDTF">2014-03-14T12:01:03Z</dcterms:created>
  <dcterms:modified xsi:type="dcterms:W3CDTF">2019-03-14T12:55:06Z</dcterms:modified>
</cp:coreProperties>
</file>